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Gotham" panose="020B0604020202020204" charset="0"/>
      <p:regular r:id="rId16"/>
    </p:embeddedFont>
    <p:embeddedFont>
      <p:font typeface="Gotham Bold" panose="020B0604020202020204" charset="0"/>
      <p:regular r:id="rId17"/>
    </p:embeddedFont>
    <p:embeddedFont>
      <p:font typeface="Gotham Bold Italics" panose="020B0604020202020204" charset="0"/>
      <p:regular r:id="rId18"/>
    </p:embeddedFont>
    <p:embeddedFont>
      <p:font typeface="Gotham Italics"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A300"/>
    <a:srgbClr val="0D10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0" d="100"/>
          <a:sy n="50" d="100"/>
        </p:scale>
        <p:origin x="206"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sv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12/17/2025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5132993" y="-1606968"/>
            <a:ext cx="10994424" cy="12793512"/>
            <a:chOff x="0" y="0"/>
            <a:chExt cx="698500" cy="812800"/>
          </a:xfrm>
        </p:grpSpPr>
        <p:sp>
          <p:nvSpPr>
            <p:cNvPr id="3" name="Freeform 3"/>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85725" cap="sq">
              <a:solidFill>
                <a:srgbClr val="F1C828"/>
              </a:solidFill>
              <a:prstDash val="solid"/>
              <a:miter/>
            </a:ln>
          </p:spPr>
          <p:txBody>
            <a:bodyPr/>
            <a:lstStyle/>
            <a:p>
              <a:endParaRPr lang="pt-PT" dirty="0"/>
            </a:p>
          </p:txBody>
        </p:sp>
        <p:sp>
          <p:nvSpPr>
            <p:cNvPr id="4" name="TextBox 4"/>
            <p:cNvSpPr txBox="1"/>
            <p:nvPr/>
          </p:nvSpPr>
          <p:spPr>
            <a:xfrm>
              <a:off x="0" y="111125"/>
              <a:ext cx="698500" cy="561975"/>
            </a:xfrm>
            <a:prstGeom prst="rect">
              <a:avLst/>
            </a:prstGeom>
          </p:spPr>
          <p:txBody>
            <a:bodyPr lIns="50800" tIns="50800" rIns="50800" bIns="50800" rtlCol="0" anchor="ctr"/>
            <a:lstStyle/>
            <a:p>
              <a:pPr algn="ctr">
                <a:lnSpc>
                  <a:spcPts val="2659"/>
                </a:lnSpc>
              </a:pPr>
              <a:endParaRPr dirty="0"/>
            </a:p>
          </p:txBody>
        </p:sp>
      </p:grpSp>
      <p:sp>
        <p:nvSpPr>
          <p:cNvPr id="5" name="Freeform 5"/>
          <p:cNvSpPr/>
          <p:nvPr/>
        </p:nvSpPr>
        <p:spPr>
          <a:xfrm>
            <a:off x="1028700" y="9140065"/>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t-PT" dirty="0"/>
          </a:p>
        </p:txBody>
      </p:sp>
      <p:grpSp>
        <p:nvGrpSpPr>
          <p:cNvPr id="6" name="Group 6"/>
          <p:cNvGrpSpPr/>
          <p:nvPr/>
        </p:nvGrpSpPr>
        <p:grpSpPr>
          <a:xfrm>
            <a:off x="16138793" y="5259808"/>
            <a:ext cx="6059445" cy="7050990"/>
            <a:chOff x="0" y="0"/>
            <a:chExt cx="698500" cy="812800"/>
          </a:xfrm>
        </p:grpSpPr>
        <p:sp>
          <p:nvSpPr>
            <p:cNvPr id="7" name="Freeform 7"/>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dirty="0"/>
            </a:p>
          </p:txBody>
        </p:sp>
        <p:sp>
          <p:nvSpPr>
            <p:cNvPr id="8" name="TextBox 8"/>
            <p:cNvSpPr txBox="1"/>
            <p:nvPr/>
          </p:nvSpPr>
          <p:spPr>
            <a:xfrm>
              <a:off x="0" y="111125"/>
              <a:ext cx="698500" cy="561975"/>
            </a:xfrm>
            <a:prstGeom prst="rect">
              <a:avLst/>
            </a:prstGeom>
          </p:spPr>
          <p:txBody>
            <a:bodyPr lIns="50800" tIns="50800" rIns="50800" bIns="50800" rtlCol="0" anchor="ctr"/>
            <a:lstStyle/>
            <a:p>
              <a:pPr algn="ctr">
                <a:lnSpc>
                  <a:spcPts val="2659"/>
                </a:lnSpc>
              </a:pPr>
              <a:endParaRPr dirty="0"/>
            </a:p>
          </p:txBody>
        </p:sp>
      </p:grpSp>
      <p:grpSp>
        <p:nvGrpSpPr>
          <p:cNvPr id="9" name="Group 9"/>
          <p:cNvGrpSpPr/>
          <p:nvPr/>
        </p:nvGrpSpPr>
        <p:grpSpPr>
          <a:xfrm>
            <a:off x="11762088" y="-9632634"/>
            <a:ext cx="10994424" cy="12793512"/>
            <a:chOff x="0" y="0"/>
            <a:chExt cx="698500" cy="812800"/>
          </a:xfrm>
        </p:grpSpPr>
        <p:sp>
          <p:nvSpPr>
            <p:cNvPr id="10" name="Freeform 10"/>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514350" cap="sq">
              <a:solidFill>
                <a:srgbClr val="F1C828">
                  <a:alpha val="11765"/>
                </a:srgbClr>
              </a:solidFill>
              <a:prstDash val="solid"/>
              <a:miter/>
            </a:ln>
          </p:spPr>
          <p:txBody>
            <a:bodyPr/>
            <a:lstStyle/>
            <a:p>
              <a:endParaRPr lang="pt-PT" dirty="0"/>
            </a:p>
          </p:txBody>
        </p:sp>
        <p:sp>
          <p:nvSpPr>
            <p:cNvPr id="11" name="TextBox 11"/>
            <p:cNvSpPr txBox="1"/>
            <p:nvPr/>
          </p:nvSpPr>
          <p:spPr>
            <a:xfrm>
              <a:off x="0" y="111125"/>
              <a:ext cx="698500" cy="561975"/>
            </a:xfrm>
            <a:prstGeom prst="rect">
              <a:avLst/>
            </a:prstGeom>
          </p:spPr>
          <p:txBody>
            <a:bodyPr lIns="50800" tIns="50800" rIns="50800" bIns="50800" rtlCol="0" anchor="ctr"/>
            <a:lstStyle/>
            <a:p>
              <a:pPr algn="ctr">
                <a:lnSpc>
                  <a:spcPts val="2659"/>
                </a:lnSpc>
              </a:pPr>
              <a:endParaRPr dirty="0"/>
            </a:p>
          </p:txBody>
        </p:sp>
      </p:grpSp>
      <p:grpSp>
        <p:nvGrpSpPr>
          <p:cNvPr id="12" name="Group 12"/>
          <p:cNvGrpSpPr/>
          <p:nvPr/>
        </p:nvGrpSpPr>
        <p:grpSpPr>
          <a:xfrm>
            <a:off x="3373132" y="4114076"/>
            <a:ext cx="12198237" cy="2291464"/>
            <a:chOff x="0" y="0"/>
            <a:chExt cx="3212705" cy="603513"/>
          </a:xfrm>
        </p:grpSpPr>
        <p:sp>
          <p:nvSpPr>
            <p:cNvPr id="13" name="Freeform 13"/>
            <p:cNvSpPr/>
            <p:nvPr/>
          </p:nvSpPr>
          <p:spPr>
            <a:xfrm>
              <a:off x="0" y="0"/>
              <a:ext cx="3212704" cy="603513"/>
            </a:xfrm>
            <a:custGeom>
              <a:avLst/>
              <a:gdLst/>
              <a:ahLst/>
              <a:cxnLst/>
              <a:rect l="l" t="t" r="r" b="b"/>
              <a:pathLst>
                <a:path w="3212704" h="603513">
                  <a:moveTo>
                    <a:pt x="0" y="0"/>
                  </a:moveTo>
                  <a:lnTo>
                    <a:pt x="3212704" y="0"/>
                  </a:lnTo>
                  <a:lnTo>
                    <a:pt x="3212704" y="603513"/>
                  </a:lnTo>
                  <a:lnTo>
                    <a:pt x="0" y="603513"/>
                  </a:lnTo>
                  <a:close/>
                </a:path>
              </a:pathLst>
            </a:custGeom>
            <a:solidFill>
              <a:srgbClr val="FFFEFE"/>
            </a:solidFill>
          </p:spPr>
          <p:txBody>
            <a:bodyPr/>
            <a:lstStyle/>
            <a:p>
              <a:endParaRPr lang="pt-PT" dirty="0"/>
            </a:p>
          </p:txBody>
        </p:sp>
        <p:sp>
          <p:nvSpPr>
            <p:cNvPr id="14" name="TextBox 14"/>
            <p:cNvSpPr txBox="1"/>
            <p:nvPr/>
          </p:nvSpPr>
          <p:spPr>
            <a:xfrm>
              <a:off x="0" y="-28575"/>
              <a:ext cx="3212705" cy="632088"/>
            </a:xfrm>
            <a:prstGeom prst="rect">
              <a:avLst/>
            </a:prstGeom>
          </p:spPr>
          <p:txBody>
            <a:bodyPr lIns="50800" tIns="50800" rIns="50800" bIns="50800" rtlCol="0" anchor="ctr"/>
            <a:lstStyle/>
            <a:p>
              <a:pPr algn="ctr">
                <a:lnSpc>
                  <a:spcPts val="2380"/>
                </a:lnSpc>
              </a:pPr>
              <a:endParaRPr dirty="0"/>
            </a:p>
          </p:txBody>
        </p:sp>
      </p:grpSp>
      <p:grpSp>
        <p:nvGrpSpPr>
          <p:cNvPr id="15" name="Group 15"/>
          <p:cNvGrpSpPr/>
          <p:nvPr/>
        </p:nvGrpSpPr>
        <p:grpSpPr>
          <a:xfrm>
            <a:off x="-8567958" y="-1307524"/>
            <a:ext cx="10994424" cy="12793512"/>
            <a:chOff x="0" y="0"/>
            <a:chExt cx="698500" cy="812800"/>
          </a:xfrm>
        </p:grpSpPr>
        <p:sp>
          <p:nvSpPr>
            <p:cNvPr id="16" name="Freeform 16"/>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514350" cap="sq">
              <a:solidFill>
                <a:srgbClr val="F1C828">
                  <a:alpha val="11765"/>
                </a:srgbClr>
              </a:solidFill>
              <a:prstDash val="solid"/>
              <a:miter/>
            </a:ln>
          </p:spPr>
          <p:txBody>
            <a:bodyPr/>
            <a:lstStyle/>
            <a:p>
              <a:endParaRPr lang="pt-PT" dirty="0"/>
            </a:p>
          </p:txBody>
        </p:sp>
        <p:sp>
          <p:nvSpPr>
            <p:cNvPr id="17" name="TextBox 17"/>
            <p:cNvSpPr txBox="1"/>
            <p:nvPr/>
          </p:nvSpPr>
          <p:spPr>
            <a:xfrm>
              <a:off x="0" y="111125"/>
              <a:ext cx="698500" cy="561975"/>
            </a:xfrm>
            <a:prstGeom prst="rect">
              <a:avLst/>
            </a:prstGeom>
          </p:spPr>
          <p:txBody>
            <a:bodyPr lIns="50800" tIns="50800" rIns="50800" bIns="50800" rtlCol="0" anchor="ctr"/>
            <a:lstStyle/>
            <a:p>
              <a:pPr algn="ctr">
                <a:lnSpc>
                  <a:spcPts val="2659"/>
                </a:lnSpc>
              </a:pPr>
              <a:endParaRPr dirty="0"/>
            </a:p>
          </p:txBody>
        </p:sp>
      </p:grpSp>
      <p:sp>
        <p:nvSpPr>
          <p:cNvPr id="18" name="Freeform 18"/>
          <p:cNvSpPr/>
          <p:nvPr/>
        </p:nvSpPr>
        <p:spPr>
          <a:xfrm>
            <a:off x="3287407" y="3801499"/>
            <a:ext cx="10384641" cy="2575465"/>
          </a:xfrm>
          <a:custGeom>
            <a:avLst/>
            <a:gdLst/>
            <a:ahLst/>
            <a:cxnLst/>
            <a:rect l="l" t="t" r="r" b="b"/>
            <a:pathLst>
              <a:path w="10384641" h="2575465">
                <a:moveTo>
                  <a:pt x="0" y="0"/>
                </a:moveTo>
                <a:lnTo>
                  <a:pt x="10384642" y="0"/>
                </a:lnTo>
                <a:lnTo>
                  <a:pt x="10384642" y="2575466"/>
                </a:lnTo>
                <a:lnTo>
                  <a:pt x="0" y="2575466"/>
                </a:lnTo>
                <a:lnTo>
                  <a:pt x="0" y="0"/>
                </a:lnTo>
                <a:close/>
              </a:path>
            </a:pathLst>
          </a:custGeom>
          <a:blipFill>
            <a:blip r:embed="rId4"/>
            <a:stretch>
              <a:fillRect t="-32338" r="-8826" b="-34407"/>
            </a:stretch>
          </a:blipFill>
        </p:spPr>
        <p:txBody>
          <a:bodyPr/>
          <a:lstStyle/>
          <a:p>
            <a:endParaRPr lang="pt-PT" dirty="0"/>
          </a:p>
        </p:txBody>
      </p:sp>
      <p:sp>
        <p:nvSpPr>
          <p:cNvPr id="19" name="TextBox 19"/>
          <p:cNvSpPr txBox="1"/>
          <p:nvPr/>
        </p:nvSpPr>
        <p:spPr>
          <a:xfrm>
            <a:off x="7216977" y="6991055"/>
            <a:ext cx="6307410" cy="1794248"/>
          </a:xfrm>
          <a:prstGeom prst="rect">
            <a:avLst/>
          </a:prstGeom>
        </p:spPr>
        <p:txBody>
          <a:bodyPr lIns="0" tIns="0" rIns="0" bIns="0" rtlCol="0" anchor="t">
            <a:spAutoFit/>
          </a:bodyPr>
          <a:lstStyle/>
          <a:p>
            <a:pPr algn="l">
              <a:lnSpc>
                <a:spcPts val="4672"/>
              </a:lnSpc>
            </a:pPr>
            <a:r>
              <a:rPr lang="en-US" sz="4817" b="1" spc="240" dirty="0">
                <a:solidFill>
                  <a:srgbClr val="191E3A"/>
                </a:solidFill>
                <a:latin typeface="Gotham Bold"/>
                <a:ea typeface="Gotham Bold"/>
                <a:cs typeface="Gotham Bold"/>
                <a:sym typeface="Gotham Bold"/>
              </a:rPr>
              <a:t>DOSSIER </a:t>
            </a:r>
          </a:p>
          <a:p>
            <a:pPr algn="l">
              <a:lnSpc>
                <a:spcPts val="4672"/>
              </a:lnSpc>
            </a:pPr>
            <a:r>
              <a:rPr lang="en-US" sz="4817" b="1" spc="240" dirty="0">
                <a:solidFill>
                  <a:srgbClr val="191E3A"/>
                </a:solidFill>
                <a:latin typeface="Gotham Bold"/>
                <a:ea typeface="Gotham Bold"/>
                <a:cs typeface="Gotham Bold"/>
                <a:sym typeface="Gotham Bold"/>
              </a:rPr>
              <a:t>ASSOCIADOS E PARCEIROS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12257439" y="-642905"/>
            <a:ext cx="6030561" cy="12061121"/>
            <a:chOff x="0" y="0"/>
            <a:chExt cx="3175000" cy="6350000"/>
          </a:xfrm>
        </p:grpSpPr>
        <p:sp>
          <p:nvSpPr>
            <p:cNvPr id="3" name="Freeform 3"/>
            <p:cNvSpPr/>
            <p:nvPr/>
          </p:nvSpPr>
          <p:spPr>
            <a:xfrm>
              <a:off x="0" y="0"/>
              <a:ext cx="3175000" cy="6350000"/>
            </a:xfrm>
            <a:custGeom>
              <a:avLst/>
              <a:gdLst/>
              <a:ahLst/>
              <a:cxnLst/>
              <a:rect l="l" t="t" r="r" b="b"/>
              <a:pathLst>
                <a:path w="3175000" h="6350000">
                  <a:moveTo>
                    <a:pt x="0" y="3175000"/>
                  </a:moveTo>
                  <a:cubicBezTo>
                    <a:pt x="0" y="4928870"/>
                    <a:pt x="1421130" y="6350000"/>
                    <a:pt x="3175000" y="6350000"/>
                  </a:cubicBezTo>
                  <a:lnTo>
                    <a:pt x="3175000" y="0"/>
                  </a:lnTo>
                  <a:cubicBezTo>
                    <a:pt x="1421130" y="0"/>
                    <a:pt x="0" y="1421130"/>
                    <a:pt x="0" y="3175000"/>
                  </a:cubicBezTo>
                  <a:close/>
                </a:path>
              </a:pathLst>
            </a:custGeom>
            <a:blipFill>
              <a:blip r:embed="rId2"/>
              <a:stretch>
                <a:fillRect l="-100000" r="-100000"/>
              </a:stretch>
            </a:blipFill>
          </p:spPr>
          <p:txBody>
            <a:bodyPr/>
            <a:lstStyle/>
            <a:p>
              <a:endParaRPr lang="pt-PT"/>
            </a:p>
          </p:txBody>
        </p:sp>
      </p:grpSp>
      <p:sp>
        <p:nvSpPr>
          <p:cNvPr id="4" name="TextBox 4"/>
          <p:cNvSpPr txBox="1"/>
          <p:nvPr/>
        </p:nvSpPr>
        <p:spPr>
          <a:xfrm>
            <a:off x="2831401" y="3719300"/>
            <a:ext cx="7309299" cy="705527"/>
          </a:xfrm>
          <a:prstGeom prst="rect">
            <a:avLst/>
          </a:prstGeom>
        </p:spPr>
        <p:txBody>
          <a:bodyPr lIns="0" tIns="0" rIns="0" bIns="0" rtlCol="0" anchor="t">
            <a:spAutoFit/>
          </a:bodyPr>
          <a:lstStyle/>
          <a:p>
            <a:pPr algn="l">
              <a:lnSpc>
                <a:spcPts val="5737"/>
              </a:lnSpc>
            </a:pPr>
            <a:r>
              <a:rPr lang="en-US" sz="4098" b="1">
                <a:solidFill>
                  <a:srgbClr val="191919"/>
                </a:solidFill>
                <a:latin typeface="Gotham Bold"/>
                <a:ea typeface="Gotham Bold"/>
                <a:cs typeface="Gotham Bold"/>
                <a:sym typeface="Gotham Bold"/>
              </a:rPr>
              <a:t>Como sou remunerado?</a:t>
            </a:r>
          </a:p>
        </p:txBody>
      </p:sp>
      <p:sp>
        <p:nvSpPr>
          <p:cNvPr id="5" name="TextBox 5"/>
          <p:cNvSpPr txBox="1"/>
          <p:nvPr/>
        </p:nvSpPr>
        <p:spPr>
          <a:xfrm>
            <a:off x="2831401" y="4944720"/>
            <a:ext cx="8668378" cy="2011555"/>
          </a:xfrm>
          <a:prstGeom prst="rect">
            <a:avLst/>
          </a:prstGeom>
        </p:spPr>
        <p:txBody>
          <a:bodyPr lIns="0" tIns="0" rIns="0" bIns="0" rtlCol="0" anchor="t">
            <a:spAutoFit/>
          </a:bodyPr>
          <a:lstStyle/>
          <a:p>
            <a:pPr marL="0" lvl="0" indent="0" algn="just">
              <a:lnSpc>
                <a:spcPts val="2647"/>
              </a:lnSpc>
              <a:spcBef>
                <a:spcPct val="0"/>
              </a:spcBef>
            </a:pPr>
            <a:r>
              <a:rPr lang="en-US" sz="2343">
                <a:solidFill>
                  <a:srgbClr val="191919"/>
                </a:solidFill>
                <a:latin typeface="Gotham"/>
                <a:ea typeface="Gotham"/>
                <a:cs typeface="Gotham"/>
                <a:sym typeface="Gotham"/>
              </a:rPr>
              <a:t>A </a:t>
            </a:r>
            <a:r>
              <a:rPr lang="en-US" sz="2343" b="1">
                <a:solidFill>
                  <a:srgbClr val="191919"/>
                </a:solidFill>
                <a:latin typeface="Gotham Bold"/>
                <a:ea typeface="Gotham Bold"/>
                <a:cs typeface="Gotham Bold"/>
                <a:sym typeface="Gotham Bold"/>
              </a:rPr>
              <a:t>BEE.DO – Insurance Group </a:t>
            </a:r>
            <a:r>
              <a:rPr lang="en-US" sz="2343">
                <a:solidFill>
                  <a:srgbClr val="191919"/>
                </a:solidFill>
                <a:latin typeface="Gotham"/>
                <a:ea typeface="Gotham"/>
                <a:cs typeface="Gotham"/>
                <a:sym typeface="Gotham"/>
              </a:rPr>
              <a:t>entregará aos seus associados a totalidade das remunerações nas condições negociadas com as seguradoras, incluindo as over’s contratualizadas pela </a:t>
            </a:r>
            <a:r>
              <a:rPr lang="en-US" sz="2343" b="1">
                <a:solidFill>
                  <a:srgbClr val="191919"/>
                </a:solidFill>
                <a:latin typeface="Gotham Bold"/>
                <a:ea typeface="Gotham Bold"/>
                <a:cs typeface="Gotham Bold"/>
                <a:sym typeface="Gotham Bold"/>
              </a:rPr>
              <a:t>BEE.DO – Insurance Group</a:t>
            </a:r>
            <a:r>
              <a:rPr lang="en-US" sz="2343">
                <a:solidFill>
                  <a:srgbClr val="191919"/>
                </a:solidFill>
                <a:latin typeface="Gotham"/>
                <a:ea typeface="Gotham"/>
                <a:cs typeface="Gotham"/>
                <a:sym typeface="Gotham"/>
              </a:rPr>
              <a:t>, permitindo assim um acréscimo de rendimento potencial para todos.</a:t>
            </a:r>
          </a:p>
        </p:txBody>
      </p:sp>
      <p:grpSp>
        <p:nvGrpSpPr>
          <p:cNvPr id="6" name="Group 6"/>
          <p:cNvGrpSpPr/>
          <p:nvPr/>
        </p:nvGrpSpPr>
        <p:grpSpPr>
          <a:xfrm>
            <a:off x="977741" y="3315742"/>
            <a:ext cx="508158" cy="627684"/>
            <a:chOff x="0" y="0"/>
            <a:chExt cx="698500" cy="862798"/>
          </a:xfrm>
        </p:grpSpPr>
        <p:sp>
          <p:nvSpPr>
            <p:cNvPr id="7" name="Freeform 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8" name="TextBox 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id="9" name="Group 9"/>
          <p:cNvGrpSpPr/>
          <p:nvPr/>
        </p:nvGrpSpPr>
        <p:grpSpPr>
          <a:xfrm>
            <a:off x="977741" y="1982349"/>
            <a:ext cx="508158" cy="627684"/>
            <a:chOff x="0" y="0"/>
            <a:chExt cx="698500" cy="862798"/>
          </a:xfrm>
        </p:grpSpPr>
        <p:sp>
          <p:nvSpPr>
            <p:cNvPr id="10" name="Freeform 1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1" name="TextBox 1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id="12" name="Group 12"/>
          <p:cNvGrpSpPr/>
          <p:nvPr/>
        </p:nvGrpSpPr>
        <p:grpSpPr>
          <a:xfrm>
            <a:off x="977741" y="3983373"/>
            <a:ext cx="508158" cy="627684"/>
            <a:chOff x="0" y="0"/>
            <a:chExt cx="698500" cy="862798"/>
          </a:xfrm>
        </p:grpSpPr>
        <p:sp>
          <p:nvSpPr>
            <p:cNvPr id="13" name="Freeform 1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4" name="TextBox 1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id="15" name="Group 15"/>
          <p:cNvGrpSpPr/>
          <p:nvPr/>
        </p:nvGrpSpPr>
        <p:grpSpPr>
          <a:xfrm>
            <a:off x="977741" y="2648112"/>
            <a:ext cx="508158" cy="627684"/>
            <a:chOff x="0" y="0"/>
            <a:chExt cx="698500" cy="862798"/>
          </a:xfrm>
        </p:grpSpPr>
        <p:sp>
          <p:nvSpPr>
            <p:cNvPr id="16" name="Freeform 1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7" name="TextBox 1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id="18" name="Group 18"/>
          <p:cNvGrpSpPr/>
          <p:nvPr/>
        </p:nvGrpSpPr>
        <p:grpSpPr>
          <a:xfrm>
            <a:off x="977741" y="5318634"/>
            <a:ext cx="508158" cy="627684"/>
            <a:chOff x="0" y="0"/>
            <a:chExt cx="698500" cy="862798"/>
          </a:xfrm>
        </p:grpSpPr>
        <p:sp>
          <p:nvSpPr>
            <p:cNvPr id="19" name="Freeform 1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0" name="TextBox 2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id="21" name="Group 21"/>
          <p:cNvGrpSpPr/>
          <p:nvPr/>
        </p:nvGrpSpPr>
        <p:grpSpPr>
          <a:xfrm>
            <a:off x="977741" y="4651003"/>
            <a:ext cx="508158" cy="627684"/>
            <a:chOff x="0" y="0"/>
            <a:chExt cx="698500" cy="862798"/>
          </a:xfrm>
        </p:grpSpPr>
        <p:sp>
          <p:nvSpPr>
            <p:cNvPr id="22" name="Freeform 2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3" name="TextBox 2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id="24" name="Group 24"/>
          <p:cNvGrpSpPr/>
          <p:nvPr/>
        </p:nvGrpSpPr>
        <p:grpSpPr>
          <a:xfrm>
            <a:off x="977741" y="5986264"/>
            <a:ext cx="508158" cy="627684"/>
            <a:chOff x="0" y="0"/>
            <a:chExt cx="698500" cy="862798"/>
          </a:xfrm>
        </p:grpSpPr>
        <p:sp>
          <p:nvSpPr>
            <p:cNvPr id="25" name="Freeform 2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6" name="TextBox 2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id="27" name="Group 27"/>
          <p:cNvGrpSpPr/>
          <p:nvPr/>
        </p:nvGrpSpPr>
        <p:grpSpPr>
          <a:xfrm>
            <a:off x="977741" y="7760846"/>
            <a:ext cx="508158" cy="627684"/>
            <a:chOff x="0" y="0"/>
            <a:chExt cx="698500" cy="862798"/>
          </a:xfrm>
        </p:grpSpPr>
        <p:sp>
          <p:nvSpPr>
            <p:cNvPr id="28" name="Freeform 2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9" name="TextBox 2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9</a:t>
              </a:r>
            </a:p>
          </p:txBody>
        </p:sp>
      </p:grpSp>
      <p:grpSp>
        <p:nvGrpSpPr>
          <p:cNvPr id="30" name="Group 30"/>
          <p:cNvGrpSpPr/>
          <p:nvPr/>
        </p:nvGrpSpPr>
        <p:grpSpPr>
          <a:xfrm>
            <a:off x="977741" y="8436155"/>
            <a:ext cx="508158" cy="627684"/>
            <a:chOff x="0" y="0"/>
            <a:chExt cx="698500" cy="862798"/>
          </a:xfrm>
        </p:grpSpPr>
        <p:sp>
          <p:nvSpPr>
            <p:cNvPr id="31" name="Freeform 3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2" name="TextBox 3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10</a:t>
              </a:r>
            </a:p>
          </p:txBody>
        </p:sp>
      </p:grpSp>
      <p:grpSp>
        <p:nvGrpSpPr>
          <p:cNvPr id="33" name="Group 33"/>
          <p:cNvGrpSpPr/>
          <p:nvPr/>
        </p:nvGrpSpPr>
        <p:grpSpPr>
          <a:xfrm>
            <a:off x="977741" y="9101940"/>
            <a:ext cx="508158" cy="627684"/>
            <a:chOff x="0" y="0"/>
            <a:chExt cx="698500" cy="862798"/>
          </a:xfrm>
        </p:grpSpPr>
        <p:sp>
          <p:nvSpPr>
            <p:cNvPr id="34" name="Freeform 3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5" name="TextBox 3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11</a:t>
              </a:r>
            </a:p>
          </p:txBody>
        </p:sp>
      </p:grpSp>
      <p:grpSp>
        <p:nvGrpSpPr>
          <p:cNvPr id="36" name="Group 36"/>
          <p:cNvGrpSpPr/>
          <p:nvPr/>
        </p:nvGrpSpPr>
        <p:grpSpPr>
          <a:xfrm>
            <a:off x="735588" y="6605980"/>
            <a:ext cx="992463" cy="1154866"/>
            <a:chOff x="0" y="0"/>
            <a:chExt cx="698500" cy="812800"/>
          </a:xfrm>
        </p:grpSpPr>
        <p:sp>
          <p:nvSpPr>
            <p:cNvPr id="37" name="Freeform 37"/>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38" name="TextBox 38"/>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8</a:t>
              </a:r>
            </a:p>
          </p:txBody>
        </p:sp>
      </p:grpSp>
      <p:grpSp>
        <p:nvGrpSpPr>
          <p:cNvPr id="39" name="Group 39"/>
          <p:cNvGrpSpPr/>
          <p:nvPr/>
        </p:nvGrpSpPr>
        <p:grpSpPr>
          <a:xfrm rot="-3484886">
            <a:off x="14328073" y="7504177"/>
            <a:ext cx="4186908" cy="4872038"/>
            <a:chOff x="0" y="0"/>
            <a:chExt cx="698500" cy="812800"/>
          </a:xfrm>
        </p:grpSpPr>
        <p:sp>
          <p:nvSpPr>
            <p:cNvPr id="40" name="Freeform 40"/>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a:ln w="247650" cap="sq">
              <a:solidFill>
                <a:srgbClr val="F1C828"/>
              </a:solidFill>
              <a:prstDash val="solid"/>
              <a:miter/>
            </a:ln>
          </p:spPr>
          <p:txBody>
            <a:bodyPr/>
            <a:lstStyle/>
            <a:p>
              <a:endParaRPr lang="pt-PT"/>
            </a:p>
          </p:txBody>
        </p:sp>
        <p:sp>
          <p:nvSpPr>
            <p:cNvPr id="41" name="TextBox 41"/>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
        <p:nvSpPr>
          <p:cNvPr id="42" name="Freeform 42"/>
          <p:cNvSpPr/>
          <p:nvPr/>
        </p:nvSpPr>
        <p:spPr>
          <a:xfrm>
            <a:off x="2831401" y="7470625"/>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pt-PT"/>
          </a:p>
        </p:txBody>
      </p:sp>
      <p:grpSp>
        <p:nvGrpSpPr>
          <p:cNvPr id="43" name="Group 43"/>
          <p:cNvGrpSpPr/>
          <p:nvPr/>
        </p:nvGrpSpPr>
        <p:grpSpPr>
          <a:xfrm>
            <a:off x="10570104" y="-7650012"/>
            <a:ext cx="10994424" cy="12793512"/>
            <a:chOff x="0" y="0"/>
            <a:chExt cx="698500" cy="812800"/>
          </a:xfrm>
        </p:grpSpPr>
        <p:sp>
          <p:nvSpPr>
            <p:cNvPr id="44" name="Freeform 44"/>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57150" cap="sq">
              <a:solidFill>
                <a:srgbClr val="F1C828"/>
              </a:solidFill>
              <a:prstDash val="solid"/>
              <a:miter/>
            </a:ln>
          </p:spPr>
          <p:txBody>
            <a:bodyPr/>
            <a:lstStyle/>
            <a:p>
              <a:endParaRPr lang="pt-PT"/>
            </a:p>
          </p:txBody>
        </p:sp>
        <p:sp>
          <p:nvSpPr>
            <p:cNvPr id="45" name="TextBox 45"/>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10621766" y="-8182455"/>
            <a:ext cx="10994424" cy="12793512"/>
            <a:chOff x="0" y="0"/>
            <a:chExt cx="698500" cy="812800"/>
          </a:xfrm>
        </p:grpSpPr>
        <p:sp>
          <p:nvSpPr>
            <p:cNvPr id="3" name="Freeform 3"/>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304800" cap="sq">
              <a:solidFill>
                <a:srgbClr val="F1C828">
                  <a:alpha val="11765"/>
                </a:srgbClr>
              </a:solidFill>
              <a:prstDash val="solid"/>
              <a:miter/>
            </a:ln>
          </p:spPr>
          <p:txBody>
            <a:bodyPr/>
            <a:lstStyle/>
            <a:p>
              <a:endParaRPr lang="pt-PT"/>
            </a:p>
          </p:txBody>
        </p:sp>
        <p:sp>
          <p:nvSpPr>
            <p:cNvPr id="4" name="TextBox 4"/>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540525" y="8339799"/>
            <a:ext cx="12733375" cy="1070984"/>
            <a:chOff x="0" y="0"/>
            <a:chExt cx="3353646" cy="282070"/>
          </a:xfrm>
        </p:grpSpPr>
        <p:sp>
          <p:nvSpPr>
            <p:cNvPr id="6" name="Freeform 6"/>
            <p:cNvSpPr/>
            <p:nvPr/>
          </p:nvSpPr>
          <p:spPr>
            <a:xfrm>
              <a:off x="0" y="0"/>
              <a:ext cx="3353646" cy="282070"/>
            </a:xfrm>
            <a:custGeom>
              <a:avLst/>
              <a:gdLst/>
              <a:ahLst/>
              <a:cxnLst/>
              <a:rect l="l" t="t" r="r" b="b"/>
              <a:pathLst>
                <a:path w="3353646" h="282070">
                  <a:moveTo>
                    <a:pt x="0" y="0"/>
                  </a:moveTo>
                  <a:lnTo>
                    <a:pt x="3353646" y="0"/>
                  </a:lnTo>
                  <a:lnTo>
                    <a:pt x="3353646" y="282070"/>
                  </a:lnTo>
                  <a:lnTo>
                    <a:pt x="0" y="282070"/>
                  </a:lnTo>
                  <a:close/>
                </a:path>
              </a:pathLst>
            </a:custGeom>
            <a:solidFill>
              <a:srgbClr val="F1C828"/>
            </a:solidFill>
          </p:spPr>
          <p:txBody>
            <a:bodyPr/>
            <a:lstStyle/>
            <a:p>
              <a:endParaRPr lang="pt-PT"/>
            </a:p>
          </p:txBody>
        </p:sp>
        <p:sp>
          <p:nvSpPr>
            <p:cNvPr id="7" name="TextBox 7"/>
            <p:cNvSpPr txBox="1"/>
            <p:nvPr/>
          </p:nvSpPr>
          <p:spPr>
            <a:xfrm>
              <a:off x="0" y="-28575"/>
              <a:ext cx="3353646" cy="310645"/>
            </a:xfrm>
            <a:prstGeom prst="rect">
              <a:avLst/>
            </a:prstGeom>
          </p:spPr>
          <p:txBody>
            <a:bodyPr lIns="50800" tIns="50800" rIns="50800" bIns="50800" rtlCol="0" anchor="ctr"/>
            <a:lstStyle/>
            <a:p>
              <a:pPr algn="ctr">
                <a:lnSpc>
                  <a:spcPts val="2380"/>
                </a:lnSpc>
              </a:pPr>
              <a:endParaRPr/>
            </a:p>
          </p:txBody>
        </p:sp>
      </p:grpSp>
      <p:sp>
        <p:nvSpPr>
          <p:cNvPr id="8" name="TextBox 8"/>
          <p:cNvSpPr txBox="1"/>
          <p:nvPr/>
        </p:nvSpPr>
        <p:spPr>
          <a:xfrm>
            <a:off x="2328057" y="1319294"/>
            <a:ext cx="7309299" cy="705527"/>
          </a:xfrm>
          <a:prstGeom prst="rect">
            <a:avLst/>
          </a:prstGeom>
        </p:spPr>
        <p:txBody>
          <a:bodyPr lIns="0" tIns="0" rIns="0" bIns="0" rtlCol="0" anchor="t">
            <a:spAutoFit/>
          </a:bodyPr>
          <a:lstStyle/>
          <a:p>
            <a:pPr algn="l">
              <a:lnSpc>
                <a:spcPts val="5737"/>
              </a:lnSpc>
            </a:pPr>
            <a:r>
              <a:rPr lang="en-US" sz="4098" b="1">
                <a:solidFill>
                  <a:srgbClr val="191919"/>
                </a:solidFill>
                <a:latin typeface="Gotham Bold"/>
                <a:ea typeface="Gotham Bold"/>
                <a:cs typeface="Gotham Bold"/>
                <a:sym typeface="Gotham Bold"/>
              </a:rPr>
              <a:t>A que serviços acedo?</a:t>
            </a:r>
          </a:p>
        </p:txBody>
      </p:sp>
      <p:sp>
        <p:nvSpPr>
          <p:cNvPr id="9" name="TextBox 9"/>
          <p:cNvSpPr txBox="1"/>
          <p:nvPr/>
        </p:nvSpPr>
        <p:spPr>
          <a:xfrm>
            <a:off x="2328057" y="2405100"/>
            <a:ext cx="7309299" cy="5467974"/>
          </a:xfrm>
          <a:prstGeom prst="rect">
            <a:avLst/>
          </a:prstGeom>
        </p:spPr>
        <p:txBody>
          <a:bodyPr lIns="0" tIns="0" rIns="0" bIns="0" rtlCol="0" anchor="t">
            <a:spAutoFit/>
          </a:bodyPr>
          <a:lstStyle/>
          <a:p>
            <a:pPr marL="505876" lvl="1" indent="-252938" algn="just">
              <a:lnSpc>
                <a:spcPts val="3631"/>
              </a:lnSpc>
              <a:buFont typeface="Arial"/>
              <a:buChar char="•"/>
            </a:pPr>
            <a:r>
              <a:rPr lang="en-US" sz="2343">
                <a:solidFill>
                  <a:srgbClr val="191919"/>
                </a:solidFill>
                <a:latin typeface="Gotham"/>
                <a:ea typeface="Gotham"/>
                <a:cs typeface="Gotham"/>
                <a:sym typeface="Gotham"/>
              </a:rPr>
              <a:t>Participação no </a:t>
            </a:r>
            <a:r>
              <a:rPr lang="en-US" sz="2343" b="1">
                <a:solidFill>
                  <a:srgbClr val="191919"/>
                </a:solidFill>
                <a:latin typeface="Gotham Bold"/>
                <a:ea typeface="Gotham Bold"/>
                <a:cs typeface="Gotham Bold"/>
                <a:sym typeface="Gotham Bold"/>
              </a:rPr>
              <a:t>Conselho Estratégico da empresa</a:t>
            </a:r>
            <a:r>
              <a:rPr lang="en-US" sz="2343">
                <a:solidFill>
                  <a:srgbClr val="191919"/>
                </a:solidFill>
                <a:latin typeface="Gotham"/>
                <a:ea typeface="Gotham"/>
                <a:cs typeface="Gotham"/>
                <a:sym typeface="Gotham"/>
              </a:rPr>
              <a:t> [se acionista]</a:t>
            </a:r>
          </a:p>
          <a:p>
            <a:pPr marL="505876" lvl="1" indent="-252938" algn="just">
              <a:lnSpc>
                <a:spcPts val="3631"/>
              </a:lnSpc>
              <a:buFont typeface="Arial"/>
              <a:buChar char="•"/>
            </a:pPr>
            <a:r>
              <a:rPr lang="en-US" sz="2343">
                <a:solidFill>
                  <a:srgbClr val="191919"/>
                </a:solidFill>
                <a:latin typeface="Gotham"/>
                <a:ea typeface="Gotham"/>
                <a:cs typeface="Gotham"/>
                <a:sym typeface="Gotham"/>
              </a:rPr>
              <a:t>Sistema de</a:t>
            </a:r>
            <a:r>
              <a:rPr lang="en-US" sz="2343" b="1">
                <a:solidFill>
                  <a:srgbClr val="191919"/>
                </a:solidFill>
                <a:latin typeface="Gotham Bold"/>
                <a:ea typeface="Gotham Bold"/>
                <a:cs typeface="Gotham Bold"/>
                <a:sym typeface="Gotham Bold"/>
              </a:rPr>
              <a:t> gestão integrada</a:t>
            </a:r>
            <a:r>
              <a:rPr lang="en-US" sz="2343">
                <a:solidFill>
                  <a:srgbClr val="191919"/>
                </a:solidFill>
                <a:latin typeface="Gotham"/>
                <a:ea typeface="Gotham"/>
                <a:cs typeface="Gotham"/>
                <a:sym typeface="Gotham"/>
              </a:rPr>
              <a:t> (ERP)</a:t>
            </a:r>
          </a:p>
          <a:p>
            <a:pPr marL="505876" lvl="1" indent="-252938" algn="just">
              <a:lnSpc>
                <a:spcPts val="3631"/>
              </a:lnSpc>
              <a:buFont typeface="Arial"/>
              <a:buChar char="•"/>
            </a:pPr>
            <a:r>
              <a:rPr lang="en-US" sz="2343">
                <a:solidFill>
                  <a:srgbClr val="191919"/>
                </a:solidFill>
                <a:latin typeface="Gotham"/>
                <a:ea typeface="Gotham"/>
                <a:cs typeface="Gotham"/>
                <a:sym typeface="Gotham"/>
              </a:rPr>
              <a:t>Sistema de </a:t>
            </a:r>
            <a:r>
              <a:rPr lang="en-US" sz="2343" b="1">
                <a:solidFill>
                  <a:srgbClr val="191919"/>
                </a:solidFill>
                <a:latin typeface="Gotham Bold"/>
                <a:ea typeface="Gotham Bold"/>
                <a:cs typeface="Gotham Bold"/>
                <a:sym typeface="Gotham Bold"/>
              </a:rPr>
              <a:t>promoção e gestão comercial dedicado</a:t>
            </a:r>
            <a:r>
              <a:rPr lang="en-US" sz="2343">
                <a:solidFill>
                  <a:srgbClr val="191919"/>
                </a:solidFill>
                <a:latin typeface="Gotham"/>
                <a:ea typeface="Gotham"/>
                <a:cs typeface="Gotham"/>
                <a:sym typeface="Gotham"/>
              </a:rPr>
              <a:t> (CRM)</a:t>
            </a:r>
          </a:p>
          <a:p>
            <a:pPr marL="505876" lvl="1" indent="-252938" algn="just">
              <a:lnSpc>
                <a:spcPts val="3631"/>
              </a:lnSpc>
              <a:buFont typeface="Arial"/>
              <a:buChar char="•"/>
            </a:pPr>
            <a:r>
              <a:rPr lang="en-US" sz="2343" b="1">
                <a:solidFill>
                  <a:srgbClr val="191919"/>
                </a:solidFill>
                <a:latin typeface="Gotham Bold"/>
                <a:ea typeface="Gotham Bold"/>
                <a:cs typeface="Gotham Bold"/>
                <a:sym typeface="Gotham Bold"/>
              </a:rPr>
              <a:t>Site comum </a:t>
            </a:r>
            <a:r>
              <a:rPr lang="en-US" sz="2343">
                <a:solidFill>
                  <a:srgbClr val="191919"/>
                </a:solidFill>
                <a:latin typeface="Gotham"/>
                <a:ea typeface="Gotham"/>
                <a:cs typeface="Gotham"/>
                <a:sym typeface="Gotham"/>
              </a:rPr>
              <a:t>com</a:t>
            </a:r>
            <a:r>
              <a:rPr lang="en-US" sz="2343" b="1">
                <a:solidFill>
                  <a:srgbClr val="191919"/>
                </a:solidFill>
                <a:latin typeface="Gotham Bold"/>
                <a:ea typeface="Gotham Bold"/>
                <a:cs typeface="Gotham Bold"/>
                <a:sym typeface="Gotham Bold"/>
              </a:rPr>
              <a:t> simuladores integrados</a:t>
            </a:r>
          </a:p>
          <a:p>
            <a:pPr marL="505876" lvl="1" indent="-252938" algn="just">
              <a:lnSpc>
                <a:spcPts val="3631"/>
              </a:lnSpc>
              <a:buFont typeface="Arial"/>
              <a:buChar char="•"/>
            </a:pPr>
            <a:r>
              <a:rPr lang="en-US" sz="2343" b="1">
                <a:solidFill>
                  <a:srgbClr val="191919"/>
                </a:solidFill>
                <a:latin typeface="Gotham Bold"/>
                <a:ea typeface="Gotham Bold"/>
                <a:cs typeface="Gotham Bold"/>
                <a:sym typeface="Gotham Bold"/>
              </a:rPr>
              <a:t>Apoio à venda</a:t>
            </a:r>
          </a:p>
          <a:p>
            <a:pPr marL="505876" lvl="1" indent="-252938" algn="just">
              <a:lnSpc>
                <a:spcPts val="3631"/>
              </a:lnSpc>
              <a:buFont typeface="Arial"/>
              <a:buChar char="•"/>
            </a:pPr>
            <a:r>
              <a:rPr lang="en-US" sz="2343" b="1">
                <a:solidFill>
                  <a:srgbClr val="191919"/>
                </a:solidFill>
                <a:latin typeface="Gotham Bold"/>
                <a:ea typeface="Gotham Bold"/>
                <a:cs typeface="Gotham Bold"/>
                <a:sym typeface="Gotham Bold"/>
              </a:rPr>
              <a:t>Informação comercial </a:t>
            </a:r>
            <a:r>
              <a:rPr lang="en-US" sz="2343">
                <a:solidFill>
                  <a:srgbClr val="191919"/>
                </a:solidFill>
                <a:latin typeface="Gotham"/>
                <a:ea typeface="Gotham"/>
                <a:cs typeface="Gotham"/>
                <a:sym typeface="Gotham"/>
              </a:rPr>
              <a:t>permanente</a:t>
            </a:r>
          </a:p>
          <a:p>
            <a:pPr marL="505876" lvl="1" indent="-252938" algn="just">
              <a:lnSpc>
                <a:spcPts val="3631"/>
              </a:lnSpc>
              <a:buFont typeface="Arial"/>
              <a:buChar char="•"/>
            </a:pPr>
            <a:r>
              <a:rPr lang="en-US" sz="2343">
                <a:solidFill>
                  <a:srgbClr val="191919"/>
                </a:solidFill>
                <a:latin typeface="Gotham"/>
                <a:ea typeface="Gotham"/>
                <a:cs typeface="Gotham"/>
                <a:sym typeface="Gotham"/>
              </a:rPr>
              <a:t>Apoio em </a:t>
            </a:r>
            <a:r>
              <a:rPr lang="en-US" sz="2343" b="1">
                <a:solidFill>
                  <a:srgbClr val="191919"/>
                </a:solidFill>
                <a:latin typeface="Gotham Bold"/>
                <a:ea typeface="Gotham Bold"/>
                <a:cs typeface="Gotham Bold"/>
                <a:sym typeface="Gotham Bold"/>
              </a:rPr>
              <a:t>contratação pública</a:t>
            </a:r>
          </a:p>
          <a:p>
            <a:pPr marL="505876" lvl="1" indent="-252938" algn="just">
              <a:lnSpc>
                <a:spcPts val="3631"/>
              </a:lnSpc>
              <a:buFont typeface="Arial"/>
              <a:buChar char="•"/>
            </a:pPr>
            <a:r>
              <a:rPr lang="en-US" sz="2343">
                <a:solidFill>
                  <a:srgbClr val="191919"/>
                </a:solidFill>
                <a:latin typeface="Gotham"/>
                <a:ea typeface="Gotham"/>
                <a:cs typeface="Gotham"/>
                <a:sym typeface="Gotham"/>
              </a:rPr>
              <a:t>Apoio à </a:t>
            </a:r>
            <a:r>
              <a:rPr lang="en-US" sz="2343" b="1">
                <a:solidFill>
                  <a:srgbClr val="191919"/>
                </a:solidFill>
                <a:latin typeface="Gotham Bold"/>
                <a:ea typeface="Gotham Bold"/>
                <a:cs typeface="Gotham Bold"/>
                <a:sym typeface="Gotham Bold"/>
              </a:rPr>
              <a:t>subscrição especializada</a:t>
            </a:r>
          </a:p>
          <a:p>
            <a:pPr marL="505876" lvl="1" indent="-252938" algn="just">
              <a:lnSpc>
                <a:spcPts val="3631"/>
              </a:lnSpc>
              <a:buFont typeface="Arial"/>
              <a:buChar char="•"/>
            </a:pPr>
            <a:r>
              <a:rPr lang="en-US" sz="2343">
                <a:solidFill>
                  <a:srgbClr val="191919"/>
                </a:solidFill>
                <a:latin typeface="Gotham"/>
                <a:ea typeface="Gotham"/>
                <a:cs typeface="Gotham"/>
                <a:sym typeface="Gotham"/>
              </a:rPr>
              <a:t>Serviços de </a:t>
            </a:r>
            <a:r>
              <a:rPr lang="en-US" sz="2343" b="1" i="1">
                <a:solidFill>
                  <a:srgbClr val="191919"/>
                </a:solidFill>
                <a:latin typeface="Gotham Bold Italics"/>
                <a:ea typeface="Gotham Bold Italics"/>
                <a:cs typeface="Gotham Bold Italics"/>
                <a:sym typeface="Gotham Bold Italics"/>
              </a:rPr>
              <a:t>cross-selling</a:t>
            </a:r>
            <a:r>
              <a:rPr lang="en-US" sz="2343">
                <a:solidFill>
                  <a:srgbClr val="191919"/>
                </a:solidFill>
                <a:latin typeface="Gotham"/>
                <a:ea typeface="Gotham"/>
                <a:cs typeface="Gotham"/>
                <a:sym typeface="Gotham"/>
              </a:rPr>
              <a:t> e </a:t>
            </a:r>
            <a:r>
              <a:rPr lang="en-US" sz="2343" b="1" i="1">
                <a:solidFill>
                  <a:srgbClr val="191919"/>
                </a:solidFill>
                <a:latin typeface="Gotham Bold Italics"/>
                <a:ea typeface="Gotham Bold Italics"/>
                <a:cs typeface="Gotham Bold Italics"/>
                <a:sym typeface="Gotham Bold Italics"/>
              </a:rPr>
              <a:t>up-sellig</a:t>
            </a:r>
          </a:p>
          <a:p>
            <a:pPr marL="505876" lvl="1" indent="-252938" algn="just">
              <a:lnSpc>
                <a:spcPts val="3631"/>
              </a:lnSpc>
              <a:buFont typeface="Arial"/>
              <a:buChar char="•"/>
            </a:pPr>
            <a:r>
              <a:rPr lang="en-US" sz="2343">
                <a:solidFill>
                  <a:srgbClr val="191919"/>
                </a:solidFill>
                <a:latin typeface="Gotham"/>
                <a:ea typeface="Gotham"/>
                <a:cs typeface="Gotham"/>
                <a:sym typeface="Gotham"/>
              </a:rPr>
              <a:t>Apoio à </a:t>
            </a:r>
            <a:r>
              <a:rPr lang="en-US" sz="2343" b="1">
                <a:solidFill>
                  <a:srgbClr val="191919"/>
                </a:solidFill>
                <a:latin typeface="Gotham Bold"/>
                <a:ea typeface="Gotham Bold"/>
                <a:cs typeface="Gotham Bold"/>
                <a:sym typeface="Gotham Bold"/>
              </a:rPr>
              <a:t>celebração de protocolos</a:t>
            </a:r>
          </a:p>
        </p:txBody>
      </p:sp>
      <p:sp>
        <p:nvSpPr>
          <p:cNvPr id="10" name="TextBox 10"/>
          <p:cNvSpPr txBox="1"/>
          <p:nvPr/>
        </p:nvSpPr>
        <p:spPr>
          <a:xfrm>
            <a:off x="10621766" y="4203711"/>
            <a:ext cx="7343411" cy="438774"/>
          </a:xfrm>
          <a:prstGeom prst="rect">
            <a:avLst/>
          </a:prstGeom>
        </p:spPr>
        <p:txBody>
          <a:bodyPr lIns="0" tIns="0" rIns="0" bIns="0" rtlCol="0" anchor="t">
            <a:spAutoFit/>
          </a:bodyPr>
          <a:lstStyle/>
          <a:p>
            <a:pPr algn="just">
              <a:lnSpc>
                <a:spcPts val="3631"/>
              </a:lnSpc>
            </a:pPr>
            <a:r>
              <a:rPr lang="en-US" sz="2343" b="1">
                <a:solidFill>
                  <a:srgbClr val="191919"/>
                </a:solidFill>
                <a:latin typeface="Gotham Bold"/>
                <a:ea typeface="Gotham Bold"/>
                <a:cs typeface="Gotham Bold"/>
                <a:sym typeface="Gotham Bold"/>
              </a:rPr>
              <a:t>E ainda...</a:t>
            </a:r>
          </a:p>
        </p:txBody>
      </p:sp>
      <p:sp>
        <p:nvSpPr>
          <p:cNvPr id="11" name="TextBox 11"/>
          <p:cNvSpPr txBox="1"/>
          <p:nvPr/>
        </p:nvSpPr>
        <p:spPr>
          <a:xfrm>
            <a:off x="10621766" y="4804184"/>
            <a:ext cx="7343411" cy="1353174"/>
          </a:xfrm>
          <a:prstGeom prst="rect">
            <a:avLst/>
          </a:prstGeom>
        </p:spPr>
        <p:txBody>
          <a:bodyPr lIns="0" tIns="0" rIns="0" bIns="0" rtlCol="0" anchor="t">
            <a:spAutoFit/>
          </a:bodyPr>
          <a:lstStyle/>
          <a:p>
            <a:pPr marL="505876" lvl="1" indent="-252938" algn="just">
              <a:lnSpc>
                <a:spcPts val="3631"/>
              </a:lnSpc>
              <a:buFont typeface="Arial"/>
              <a:buChar char="•"/>
            </a:pPr>
            <a:r>
              <a:rPr lang="en-US" sz="2343" b="1">
                <a:solidFill>
                  <a:srgbClr val="191919"/>
                </a:solidFill>
                <a:latin typeface="Gotham Bold"/>
                <a:ea typeface="Gotham Bold"/>
                <a:cs typeface="Gotham Bold"/>
                <a:sym typeface="Gotham Bold"/>
              </a:rPr>
              <a:t>Formação </a:t>
            </a:r>
            <a:r>
              <a:rPr lang="en-US" sz="2343">
                <a:solidFill>
                  <a:srgbClr val="191919"/>
                </a:solidFill>
                <a:latin typeface="Gotham"/>
                <a:ea typeface="Gotham"/>
                <a:cs typeface="Gotham"/>
                <a:sym typeface="Gotham"/>
              </a:rPr>
              <a:t>obrigatória programada</a:t>
            </a:r>
          </a:p>
          <a:p>
            <a:pPr marL="505876" lvl="1" indent="-252938" algn="just">
              <a:lnSpc>
                <a:spcPts val="3631"/>
              </a:lnSpc>
              <a:buFont typeface="Arial"/>
              <a:buChar char="•"/>
            </a:pPr>
            <a:r>
              <a:rPr lang="en-US" sz="2343" b="1">
                <a:solidFill>
                  <a:srgbClr val="191919"/>
                </a:solidFill>
                <a:latin typeface="Gotham Bold"/>
                <a:ea typeface="Gotham Bold"/>
                <a:cs typeface="Gotham Bold"/>
                <a:sym typeface="Gotham Bold"/>
              </a:rPr>
              <a:t>Evento anual</a:t>
            </a:r>
            <a:r>
              <a:rPr lang="en-US" sz="2343">
                <a:solidFill>
                  <a:srgbClr val="191919"/>
                </a:solidFill>
                <a:latin typeface="Gotham"/>
                <a:ea typeface="Gotham"/>
                <a:cs typeface="Gotham"/>
                <a:sym typeface="Gotham"/>
              </a:rPr>
              <a:t> de</a:t>
            </a:r>
            <a:r>
              <a:rPr lang="en-US" sz="2343" b="1">
                <a:solidFill>
                  <a:srgbClr val="191919"/>
                </a:solidFill>
                <a:latin typeface="Gotham Bold"/>
                <a:ea typeface="Gotham Bold"/>
                <a:cs typeface="Gotham Bold"/>
                <a:sym typeface="Gotham Bold"/>
              </a:rPr>
              <a:t> formação </a:t>
            </a:r>
          </a:p>
          <a:p>
            <a:pPr marL="505876" lvl="1" indent="-252938" algn="just">
              <a:lnSpc>
                <a:spcPts val="3631"/>
              </a:lnSpc>
              <a:buFont typeface="Arial"/>
              <a:buChar char="•"/>
            </a:pPr>
            <a:r>
              <a:rPr lang="en-US" sz="2343" b="1">
                <a:solidFill>
                  <a:srgbClr val="191919"/>
                </a:solidFill>
                <a:latin typeface="Gotham Bold"/>
                <a:ea typeface="Gotham Bold"/>
                <a:cs typeface="Gotham Bold"/>
                <a:sym typeface="Gotham Bold"/>
              </a:rPr>
              <a:t>Serviços jurídicos / </a:t>
            </a:r>
            <a:r>
              <a:rPr lang="en-US" sz="2343" b="1" i="1">
                <a:solidFill>
                  <a:srgbClr val="191919"/>
                </a:solidFill>
                <a:latin typeface="Gotham Bold Italics"/>
                <a:ea typeface="Gotham Bold Italics"/>
                <a:cs typeface="Gotham Bold Italics"/>
                <a:sym typeface="Gotham Bold Italics"/>
              </a:rPr>
              <a:t>Compliance</a:t>
            </a:r>
          </a:p>
        </p:txBody>
      </p:sp>
      <p:sp>
        <p:nvSpPr>
          <p:cNvPr id="12" name="TextBox 12"/>
          <p:cNvSpPr txBox="1"/>
          <p:nvPr/>
        </p:nvSpPr>
        <p:spPr>
          <a:xfrm>
            <a:off x="10621766" y="6319283"/>
            <a:ext cx="7343411" cy="438774"/>
          </a:xfrm>
          <a:prstGeom prst="rect">
            <a:avLst/>
          </a:prstGeom>
        </p:spPr>
        <p:txBody>
          <a:bodyPr lIns="0" tIns="0" rIns="0" bIns="0" rtlCol="0" anchor="t">
            <a:spAutoFit/>
          </a:bodyPr>
          <a:lstStyle/>
          <a:p>
            <a:pPr algn="just">
              <a:lnSpc>
                <a:spcPts val="3631"/>
              </a:lnSpc>
            </a:pPr>
            <a:r>
              <a:rPr lang="en-US" sz="2343" b="1">
                <a:solidFill>
                  <a:srgbClr val="191919"/>
                </a:solidFill>
                <a:latin typeface="Gotham Bold"/>
                <a:ea typeface="Gotham Bold"/>
                <a:cs typeface="Gotham Bold"/>
                <a:sym typeface="Gotham Bold"/>
              </a:rPr>
              <a:t>O que permite...</a:t>
            </a:r>
          </a:p>
        </p:txBody>
      </p:sp>
      <p:sp>
        <p:nvSpPr>
          <p:cNvPr id="13" name="TextBox 13"/>
          <p:cNvSpPr txBox="1"/>
          <p:nvPr/>
        </p:nvSpPr>
        <p:spPr>
          <a:xfrm>
            <a:off x="10621766" y="6919982"/>
            <a:ext cx="6137501" cy="895974"/>
          </a:xfrm>
          <a:prstGeom prst="rect">
            <a:avLst/>
          </a:prstGeom>
        </p:spPr>
        <p:txBody>
          <a:bodyPr lIns="0" tIns="0" rIns="0" bIns="0" rtlCol="0" anchor="t">
            <a:spAutoFit/>
          </a:bodyPr>
          <a:lstStyle/>
          <a:p>
            <a:pPr marL="505876" lvl="1" indent="-252938" algn="just">
              <a:lnSpc>
                <a:spcPts val="3631"/>
              </a:lnSpc>
              <a:buFont typeface="Arial"/>
              <a:buChar char="•"/>
            </a:pPr>
            <a:r>
              <a:rPr lang="en-US" sz="2343">
                <a:solidFill>
                  <a:srgbClr val="191919"/>
                </a:solidFill>
                <a:latin typeface="Gotham"/>
                <a:ea typeface="Gotham"/>
                <a:cs typeface="Gotham"/>
                <a:sym typeface="Gotham"/>
              </a:rPr>
              <a:t>Uma </a:t>
            </a:r>
            <a:r>
              <a:rPr lang="en-US" sz="2343" b="1">
                <a:solidFill>
                  <a:srgbClr val="191919"/>
                </a:solidFill>
                <a:latin typeface="Gotham Bold"/>
                <a:ea typeface="Gotham Bold"/>
                <a:cs typeface="Gotham Bold"/>
                <a:sym typeface="Gotham Bold"/>
              </a:rPr>
              <a:t>melhor afetação de recursos e pessoas </a:t>
            </a:r>
            <a:r>
              <a:rPr lang="en-US" sz="2343">
                <a:solidFill>
                  <a:srgbClr val="191919"/>
                </a:solidFill>
                <a:latin typeface="Gotham"/>
                <a:ea typeface="Gotham"/>
                <a:cs typeface="Gotham"/>
                <a:sym typeface="Gotham"/>
              </a:rPr>
              <a:t>à função comercial</a:t>
            </a:r>
          </a:p>
        </p:txBody>
      </p:sp>
      <p:sp>
        <p:nvSpPr>
          <p:cNvPr id="14" name="TextBox 14"/>
          <p:cNvSpPr txBox="1"/>
          <p:nvPr/>
        </p:nvSpPr>
        <p:spPr>
          <a:xfrm>
            <a:off x="2942656" y="8541026"/>
            <a:ext cx="11958378" cy="678055"/>
          </a:xfrm>
          <a:prstGeom prst="rect">
            <a:avLst/>
          </a:prstGeom>
        </p:spPr>
        <p:txBody>
          <a:bodyPr lIns="0" tIns="0" rIns="0" bIns="0" rtlCol="0" anchor="t">
            <a:spAutoFit/>
          </a:bodyPr>
          <a:lstStyle/>
          <a:p>
            <a:pPr algn="just">
              <a:lnSpc>
                <a:spcPts val="2647"/>
              </a:lnSpc>
            </a:pPr>
            <a:r>
              <a:rPr lang="en-US" sz="2343">
                <a:solidFill>
                  <a:srgbClr val="191919"/>
                </a:solidFill>
                <a:latin typeface="Gotham"/>
                <a:ea typeface="Gotham"/>
                <a:cs typeface="Gotham"/>
                <a:sym typeface="Gotham"/>
              </a:rPr>
              <a:t>Os serviços fornecidos pela </a:t>
            </a:r>
            <a:r>
              <a:rPr lang="en-US" sz="2343" b="1">
                <a:solidFill>
                  <a:srgbClr val="191919"/>
                </a:solidFill>
                <a:latin typeface="Gotham Bold"/>
                <a:ea typeface="Gotham Bold"/>
                <a:cs typeface="Gotham Bold"/>
                <a:sym typeface="Gotham Bold"/>
              </a:rPr>
              <a:t>BEE.DO – Insurance Group</a:t>
            </a:r>
            <a:r>
              <a:rPr lang="en-US" sz="2343">
                <a:solidFill>
                  <a:srgbClr val="191919"/>
                </a:solidFill>
                <a:latin typeface="Gotham"/>
                <a:ea typeface="Gotham"/>
                <a:cs typeface="Gotham"/>
                <a:sym typeface="Gotham"/>
              </a:rPr>
              <a:t> estão sujeitos a um fee calculado em função do volume de negócios do associado.</a:t>
            </a:r>
          </a:p>
        </p:txBody>
      </p:sp>
      <p:sp>
        <p:nvSpPr>
          <p:cNvPr id="15" name="Freeform 15"/>
          <p:cNvSpPr/>
          <p:nvPr/>
        </p:nvSpPr>
        <p:spPr>
          <a:xfrm>
            <a:off x="2328057" y="910465"/>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t-PT"/>
          </a:p>
        </p:txBody>
      </p:sp>
      <p:grpSp>
        <p:nvGrpSpPr>
          <p:cNvPr id="16" name="Group 16"/>
          <p:cNvGrpSpPr/>
          <p:nvPr/>
        </p:nvGrpSpPr>
        <p:grpSpPr>
          <a:xfrm>
            <a:off x="977741" y="3315742"/>
            <a:ext cx="508158" cy="627684"/>
            <a:chOff x="0" y="0"/>
            <a:chExt cx="698500" cy="862798"/>
          </a:xfrm>
        </p:grpSpPr>
        <p:sp>
          <p:nvSpPr>
            <p:cNvPr id="17" name="Freeform 1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8" name="TextBox 1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id="19" name="Group 19"/>
          <p:cNvGrpSpPr/>
          <p:nvPr/>
        </p:nvGrpSpPr>
        <p:grpSpPr>
          <a:xfrm>
            <a:off x="977741" y="1982349"/>
            <a:ext cx="508158" cy="627684"/>
            <a:chOff x="0" y="0"/>
            <a:chExt cx="698500" cy="862798"/>
          </a:xfrm>
        </p:grpSpPr>
        <p:sp>
          <p:nvSpPr>
            <p:cNvPr id="20" name="Freeform 2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1" name="TextBox 2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id="22" name="Group 22"/>
          <p:cNvGrpSpPr/>
          <p:nvPr/>
        </p:nvGrpSpPr>
        <p:grpSpPr>
          <a:xfrm>
            <a:off x="977741" y="3983373"/>
            <a:ext cx="508158" cy="627684"/>
            <a:chOff x="0" y="0"/>
            <a:chExt cx="698500" cy="862798"/>
          </a:xfrm>
        </p:grpSpPr>
        <p:sp>
          <p:nvSpPr>
            <p:cNvPr id="23" name="Freeform 2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4" name="TextBox 2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id="25" name="Group 25"/>
          <p:cNvGrpSpPr/>
          <p:nvPr/>
        </p:nvGrpSpPr>
        <p:grpSpPr>
          <a:xfrm>
            <a:off x="977741" y="2648112"/>
            <a:ext cx="508158" cy="627684"/>
            <a:chOff x="0" y="0"/>
            <a:chExt cx="698500" cy="862798"/>
          </a:xfrm>
        </p:grpSpPr>
        <p:sp>
          <p:nvSpPr>
            <p:cNvPr id="26" name="Freeform 2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7" name="TextBox 2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id="28" name="Group 28"/>
          <p:cNvGrpSpPr/>
          <p:nvPr/>
        </p:nvGrpSpPr>
        <p:grpSpPr>
          <a:xfrm>
            <a:off x="977741" y="5318634"/>
            <a:ext cx="508158" cy="627684"/>
            <a:chOff x="0" y="0"/>
            <a:chExt cx="698500" cy="862798"/>
          </a:xfrm>
        </p:grpSpPr>
        <p:sp>
          <p:nvSpPr>
            <p:cNvPr id="29" name="Freeform 2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0" name="TextBox 3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id="31" name="Group 31"/>
          <p:cNvGrpSpPr/>
          <p:nvPr/>
        </p:nvGrpSpPr>
        <p:grpSpPr>
          <a:xfrm>
            <a:off x="977741" y="4651003"/>
            <a:ext cx="508158" cy="627684"/>
            <a:chOff x="0" y="0"/>
            <a:chExt cx="698500" cy="862798"/>
          </a:xfrm>
        </p:grpSpPr>
        <p:sp>
          <p:nvSpPr>
            <p:cNvPr id="32" name="Freeform 3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3" name="TextBox 3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id="34" name="Group 34"/>
          <p:cNvGrpSpPr/>
          <p:nvPr/>
        </p:nvGrpSpPr>
        <p:grpSpPr>
          <a:xfrm>
            <a:off x="977741" y="5986264"/>
            <a:ext cx="508158" cy="627684"/>
            <a:chOff x="0" y="0"/>
            <a:chExt cx="698500" cy="862798"/>
          </a:xfrm>
        </p:grpSpPr>
        <p:sp>
          <p:nvSpPr>
            <p:cNvPr id="35" name="Freeform 3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6" name="TextBox 3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id="37" name="Group 37"/>
          <p:cNvGrpSpPr/>
          <p:nvPr/>
        </p:nvGrpSpPr>
        <p:grpSpPr>
          <a:xfrm>
            <a:off x="977741" y="8436155"/>
            <a:ext cx="508158" cy="627684"/>
            <a:chOff x="0" y="0"/>
            <a:chExt cx="698500" cy="862798"/>
          </a:xfrm>
        </p:grpSpPr>
        <p:sp>
          <p:nvSpPr>
            <p:cNvPr id="38" name="Freeform 3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9" name="TextBox 3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10</a:t>
              </a:r>
            </a:p>
          </p:txBody>
        </p:sp>
      </p:grpSp>
      <p:grpSp>
        <p:nvGrpSpPr>
          <p:cNvPr id="40" name="Group 40"/>
          <p:cNvGrpSpPr/>
          <p:nvPr/>
        </p:nvGrpSpPr>
        <p:grpSpPr>
          <a:xfrm>
            <a:off x="977741" y="9101940"/>
            <a:ext cx="508158" cy="627684"/>
            <a:chOff x="0" y="0"/>
            <a:chExt cx="698500" cy="862798"/>
          </a:xfrm>
        </p:grpSpPr>
        <p:sp>
          <p:nvSpPr>
            <p:cNvPr id="41" name="Freeform 4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2" name="TextBox 4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11</a:t>
              </a:r>
            </a:p>
          </p:txBody>
        </p:sp>
      </p:grpSp>
      <p:grpSp>
        <p:nvGrpSpPr>
          <p:cNvPr id="43" name="Group 43"/>
          <p:cNvGrpSpPr/>
          <p:nvPr/>
        </p:nvGrpSpPr>
        <p:grpSpPr>
          <a:xfrm>
            <a:off x="977741" y="6613948"/>
            <a:ext cx="508158" cy="627684"/>
            <a:chOff x="0" y="0"/>
            <a:chExt cx="698500" cy="862798"/>
          </a:xfrm>
        </p:grpSpPr>
        <p:sp>
          <p:nvSpPr>
            <p:cNvPr id="44" name="Freeform 4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5" name="TextBox 4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id="46" name="Group 46"/>
          <p:cNvGrpSpPr/>
          <p:nvPr/>
        </p:nvGrpSpPr>
        <p:grpSpPr>
          <a:xfrm>
            <a:off x="735588" y="7261461"/>
            <a:ext cx="992463" cy="1154866"/>
            <a:chOff x="0" y="0"/>
            <a:chExt cx="698500" cy="812800"/>
          </a:xfrm>
        </p:grpSpPr>
        <p:sp>
          <p:nvSpPr>
            <p:cNvPr id="47" name="Freeform 47"/>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48" name="TextBox 48"/>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9</a:t>
              </a: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sp>
        <p:nvSpPr>
          <p:cNvPr id="2" name="TextBox 2"/>
          <p:cNvSpPr txBox="1"/>
          <p:nvPr/>
        </p:nvSpPr>
        <p:spPr>
          <a:xfrm>
            <a:off x="2942656" y="3089882"/>
            <a:ext cx="7426365" cy="1116298"/>
          </a:xfrm>
          <a:prstGeom prst="rect">
            <a:avLst/>
          </a:prstGeom>
        </p:spPr>
        <p:txBody>
          <a:bodyPr lIns="0" tIns="0" rIns="0" bIns="0" rtlCol="0" anchor="t">
            <a:spAutoFit/>
          </a:bodyPr>
          <a:lstStyle/>
          <a:p>
            <a:pPr algn="l">
              <a:lnSpc>
                <a:spcPts val="4303"/>
              </a:lnSpc>
            </a:pPr>
            <a:r>
              <a:rPr lang="en-US" sz="4098" b="1">
                <a:solidFill>
                  <a:srgbClr val="191919"/>
                </a:solidFill>
                <a:latin typeface="Gotham Bold"/>
                <a:ea typeface="Gotham Bold"/>
                <a:cs typeface="Gotham Bold"/>
                <a:sym typeface="Gotham Bold"/>
              </a:rPr>
              <a:t>Posso deixar de ser associado / parceiro?</a:t>
            </a:r>
          </a:p>
        </p:txBody>
      </p:sp>
      <p:sp>
        <p:nvSpPr>
          <p:cNvPr id="3" name="TextBox 3"/>
          <p:cNvSpPr txBox="1"/>
          <p:nvPr/>
        </p:nvSpPr>
        <p:spPr>
          <a:xfrm>
            <a:off x="2942656" y="4709326"/>
            <a:ext cx="9312244" cy="1678180"/>
          </a:xfrm>
          <a:prstGeom prst="rect">
            <a:avLst/>
          </a:prstGeom>
        </p:spPr>
        <p:txBody>
          <a:bodyPr lIns="0" tIns="0" rIns="0" bIns="0" rtlCol="0" anchor="t">
            <a:spAutoFit/>
          </a:bodyPr>
          <a:lstStyle/>
          <a:p>
            <a:pPr marL="0" lvl="0" indent="0" algn="just">
              <a:lnSpc>
                <a:spcPts val="2647"/>
              </a:lnSpc>
              <a:spcBef>
                <a:spcPct val="0"/>
              </a:spcBef>
            </a:pPr>
            <a:r>
              <a:rPr lang="en-US" sz="2343">
                <a:solidFill>
                  <a:srgbClr val="191919"/>
                </a:solidFill>
                <a:latin typeface="Gotham"/>
                <a:ea typeface="Gotham"/>
                <a:cs typeface="Gotham"/>
                <a:sym typeface="Gotham"/>
              </a:rPr>
              <a:t>Os associados podem sair a todo o tempo mediante mera comunicação formal nos termos previsto na lei, sem qualquer clausula indemnizatória de parte a parte, tendo como consequência o fim do acesso às condições que a condição de associado garantia.</a:t>
            </a:r>
          </a:p>
        </p:txBody>
      </p:sp>
      <p:grpSp>
        <p:nvGrpSpPr>
          <p:cNvPr id="4" name="Group 4"/>
          <p:cNvGrpSpPr/>
          <p:nvPr/>
        </p:nvGrpSpPr>
        <p:grpSpPr>
          <a:xfrm>
            <a:off x="977741" y="3315742"/>
            <a:ext cx="508158" cy="627684"/>
            <a:chOff x="0" y="0"/>
            <a:chExt cx="698500" cy="862798"/>
          </a:xfrm>
        </p:grpSpPr>
        <p:sp>
          <p:nvSpPr>
            <p:cNvPr id="5" name="Freeform 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6" name="TextBox 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id="7" name="Group 7"/>
          <p:cNvGrpSpPr/>
          <p:nvPr/>
        </p:nvGrpSpPr>
        <p:grpSpPr>
          <a:xfrm>
            <a:off x="977741" y="1982349"/>
            <a:ext cx="508158" cy="627684"/>
            <a:chOff x="0" y="0"/>
            <a:chExt cx="698500" cy="862798"/>
          </a:xfrm>
        </p:grpSpPr>
        <p:sp>
          <p:nvSpPr>
            <p:cNvPr id="8" name="Freeform 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9" name="TextBox 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id="10" name="Group 10"/>
          <p:cNvGrpSpPr/>
          <p:nvPr/>
        </p:nvGrpSpPr>
        <p:grpSpPr>
          <a:xfrm>
            <a:off x="977741" y="3983373"/>
            <a:ext cx="508158" cy="627684"/>
            <a:chOff x="0" y="0"/>
            <a:chExt cx="698500" cy="862798"/>
          </a:xfrm>
        </p:grpSpPr>
        <p:sp>
          <p:nvSpPr>
            <p:cNvPr id="11" name="Freeform 1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2" name="TextBox 1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id="13" name="Group 13"/>
          <p:cNvGrpSpPr/>
          <p:nvPr/>
        </p:nvGrpSpPr>
        <p:grpSpPr>
          <a:xfrm>
            <a:off x="977741" y="2648112"/>
            <a:ext cx="508158" cy="627684"/>
            <a:chOff x="0" y="0"/>
            <a:chExt cx="698500" cy="862798"/>
          </a:xfrm>
        </p:grpSpPr>
        <p:sp>
          <p:nvSpPr>
            <p:cNvPr id="14" name="Freeform 1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5" name="TextBox 1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id="16" name="Group 16"/>
          <p:cNvGrpSpPr/>
          <p:nvPr/>
        </p:nvGrpSpPr>
        <p:grpSpPr>
          <a:xfrm>
            <a:off x="977741" y="5318634"/>
            <a:ext cx="508158" cy="627684"/>
            <a:chOff x="0" y="0"/>
            <a:chExt cx="698500" cy="862798"/>
          </a:xfrm>
        </p:grpSpPr>
        <p:sp>
          <p:nvSpPr>
            <p:cNvPr id="17" name="Freeform 1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8" name="TextBox 1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id="19" name="Group 19"/>
          <p:cNvGrpSpPr/>
          <p:nvPr/>
        </p:nvGrpSpPr>
        <p:grpSpPr>
          <a:xfrm>
            <a:off x="977741" y="4651003"/>
            <a:ext cx="508158" cy="627684"/>
            <a:chOff x="0" y="0"/>
            <a:chExt cx="698500" cy="862798"/>
          </a:xfrm>
        </p:grpSpPr>
        <p:sp>
          <p:nvSpPr>
            <p:cNvPr id="20" name="Freeform 2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1" name="TextBox 2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id="22" name="Group 22"/>
          <p:cNvGrpSpPr/>
          <p:nvPr/>
        </p:nvGrpSpPr>
        <p:grpSpPr>
          <a:xfrm>
            <a:off x="977741" y="5986264"/>
            <a:ext cx="508158" cy="627684"/>
            <a:chOff x="0" y="0"/>
            <a:chExt cx="698500" cy="862798"/>
          </a:xfrm>
        </p:grpSpPr>
        <p:sp>
          <p:nvSpPr>
            <p:cNvPr id="23" name="Freeform 2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4" name="TextBox 2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id="25" name="Group 25"/>
          <p:cNvGrpSpPr/>
          <p:nvPr/>
        </p:nvGrpSpPr>
        <p:grpSpPr>
          <a:xfrm>
            <a:off x="977741" y="7241633"/>
            <a:ext cx="508158" cy="627684"/>
            <a:chOff x="0" y="0"/>
            <a:chExt cx="698500" cy="862798"/>
          </a:xfrm>
        </p:grpSpPr>
        <p:sp>
          <p:nvSpPr>
            <p:cNvPr id="26" name="Freeform 2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7" name="TextBox 2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9</a:t>
              </a:r>
            </a:p>
          </p:txBody>
        </p:sp>
      </p:grpSp>
      <p:grpSp>
        <p:nvGrpSpPr>
          <p:cNvPr id="28" name="Group 28"/>
          <p:cNvGrpSpPr/>
          <p:nvPr/>
        </p:nvGrpSpPr>
        <p:grpSpPr>
          <a:xfrm>
            <a:off x="977741" y="9101940"/>
            <a:ext cx="508158" cy="627684"/>
            <a:chOff x="0" y="0"/>
            <a:chExt cx="698500" cy="862798"/>
          </a:xfrm>
        </p:grpSpPr>
        <p:sp>
          <p:nvSpPr>
            <p:cNvPr id="29" name="Freeform 2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0" name="TextBox 3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11</a:t>
              </a:r>
            </a:p>
          </p:txBody>
        </p:sp>
      </p:grpSp>
      <p:grpSp>
        <p:nvGrpSpPr>
          <p:cNvPr id="31" name="Group 31"/>
          <p:cNvGrpSpPr/>
          <p:nvPr/>
        </p:nvGrpSpPr>
        <p:grpSpPr>
          <a:xfrm>
            <a:off x="977741" y="6613948"/>
            <a:ext cx="508158" cy="627684"/>
            <a:chOff x="0" y="0"/>
            <a:chExt cx="698500" cy="862798"/>
          </a:xfrm>
        </p:grpSpPr>
        <p:sp>
          <p:nvSpPr>
            <p:cNvPr id="32" name="Freeform 3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3" name="TextBox 3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id="34" name="Group 34"/>
          <p:cNvGrpSpPr/>
          <p:nvPr/>
        </p:nvGrpSpPr>
        <p:grpSpPr>
          <a:xfrm>
            <a:off x="735588" y="7907417"/>
            <a:ext cx="992463" cy="1154866"/>
            <a:chOff x="0" y="0"/>
            <a:chExt cx="698500" cy="812800"/>
          </a:xfrm>
        </p:grpSpPr>
        <p:sp>
          <p:nvSpPr>
            <p:cNvPr id="35" name="Freeform 35"/>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36" name="TextBox 36"/>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10</a:t>
              </a:r>
            </a:p>
          </p:txBody>
        </p:sp>
      </p:grpSp>
      <p:grpSp>
        <p:nvGrpSpPr>
          <p:cNvPr id="37" name="Group 37"/>
          <p:cNvGrpSpPr/>
          <p:nvPr/>
        </p:nvGrpSpPr>
        <p:grpSpPr>
          <a:xfrm>
            <a:off x="10570104" y="-7650012"/>
            <a:ext cx="10994424" cy="12793512"/>
            <a:chOff x="0" y="0"/>
            <a:chExt cx="698500" cy="812800"/>
          </a:xfrm>
        </p:grpSpPr>
        <p:sp>
          <p:nvSpPr>
            <p:cNvPr id="38" name="Freeform 38"/>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57150" cap="sq">
              <a:solidFill>
                <a:srgbClr val="F1C828"/>
              </a:solidFill>
              <a:prstDash val="solid"/>
              <a:miter/>
            </a:ln>
          </p:spPr>
          <p:txBody>
            <a:bodyPr/>
            <a:lstStyle/>
            <a:p>
              <a:endParaRPr lang="pt-PT"/>
            </a:p>
          </p:txBody>
        </p:sp>
        <p:sp>
          <p:nvSpPr>
            <p:cNvPr id="39" name="TextBox 39"/>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grpSp>
        <p:nvGrpSpPr>
          <p:cNvPr id="40" name="Group 40"/>
          <p:cNvGrpSpPr/>
          <p:nvPr/>
        </p:nvGrpSpPr>
        <p:grpSpPr>
          <a:xfrm rot="-3484886">
            <a:off x="15165846" y="7016368"/>
            <a:ext cx="4186908" cy="4872038"/>
            <a:chOff x="0" y="0"/>
            <a:chExt cx="698500" cy="812800"/>
          </a:xfrm>
        </p:grpSpPr>
        <p:sp>
          <p:nvSpPr>
            <p:cNvPr id="41" name="Freeform 41"/>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a:ln w="247650" cap="sq">
              <a:solidFill>
                <a:srgbClr val="F1C828"/>
              </a:solidFill>
              <a:prstDash val="solid"/>
              <a:miter/>
            </a:ln>
          </p:spPr>
          <p:txBody>
            <a:bodyPr/>
            <a:lstStyle/>
            <a:p>
              <a:endParaRPr lang="pt-PT"/>
            </a:p>
          </p:txBody>
        </p:sp>
        <p:sp>
          <p:nvSpPr>
            <p:cNvPr id="42" name="TextBox 42"/>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
        <p:nvSpPr>
          <p:cNvPr id="43" name="Freeform 43"/>
          <p:cNvSpPr/>
          <p:nvPr/>
        </p:nvSpPr>
        <p:spPr>
          <a:xfrm>
            <a:off x="2942656" y="2529877"/>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t-PT"/>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8016367" y="-9677330"/>
            <a:ext cx="10994424" cy="12793512"/>
            <a:chOff x="0" y="0"/>
            <a:chExt cx="698500" cy="812800"/>
          </a:xfrm>
        </p:grpSpPr>
        <p:sp>
          <p:nvSpPr>
            <p:cNvPr id="3" name="Freeform 3"/>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304800" cap="sq">
              <a:solidFill>
                <a:srgbClr val="F1C828">
                  <a:alpha val="11765"/>
                </a:srgbClr>
              </a:solidFill>
              <a:prstDash val="solid"/>
              <a:miter/>
            </a:ln>
          </p:spPr>
          <p:txBody>
            <a:bodyPr/>
            <a:lstStyle/>
            <a:p>
              <a:endParaRPr lang="pt-PT"/>
            </a:p>
          </p:txBody>
        </p:sp>
        <p:sp>
          <p:nvSpPr>
            <p:cNvPr id="4" name="TextBox 4"/>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2942656" y="3645117"/>
            <a:ext cx="7426365" cy="573373"/>
          </a:xfrm>
          <a:prstGeom prst="rect">
            <a:avLst/>
          </a:prstGeom>
        </p:spPr>
        <p:txBody>
          <a:bodyPr lIns="0" tIns="0" rIns="0" bIns="0" rtlCol="0" anchor="t">
            <a:spAutoFit/>
          </a:bodyPr>
          <a:lstStyle/>
          <a:p>
            <a:pPr algn="l">
              <a:lnSpc>
                <a:spcPts val="4303"/>
              </a:lnSpc>
            </a:pPr>
            <a:r>
              <a:rPr lang="en-US" sz="4098" b="1">
                <a:solidFill>
                  <a:srgbClr val="191919"/>
                </a:solidFill>
                <a:latin typeface="Gotham Bold"/>
                <a:ea typeface="Gotham Bold"/>
                <a:cs typeface="Gotham Bold"/>
                <a:sym typeface="Gotham Bold"/>
              </a:rPr>
              <a:t>Produtos próprios</a:t>
            </a:r>
          </a:p>
        </p:txBody>
      </p:sp>
      <p:sp>
        <p:nvSpPr>
          <p:cNvPr id="6" name="TextBox 6"/>
          <p:cNvSpPr txBox="1"/>
          <p:nvPr/>
        </p:nvSpPr>
        <p:spPr>
          <a:xfrm>
            <a:off x="2942656" y="4709326"/>
            <a:ext cx="8434245" cy="2011555"/>
          </a:xfrm>
          <a:prstGeom prst="rect">
            <a:avLst/>
          </a:prstGeom>
        </p:spPr>
        <p:txBody>
          <a:bodyPr lIns="0" tIns="0" rIns="0" bIns="0" rtlCol="0" anchor="t">
            <a:spAutoFit/>
          </a:bodyPr>
          <a:lstStyle/>
          <a:p>
            <a:pPr marL="0" lvl="0" indent="0" algn="just">
              <a:lnSpc>
                <a:spcPts val="2647"/>
              </a:lnSpc>
              <a:spcBef>
                <a:spcPct val="0"/>
              </a:spcBef>
            </a:pPr>
            <a:r>
              <a:rPr lang="en-US" sz="2343">
                <a:solidFill>
                  <a:srgbClr val="191919"/>
                </a:solidFill>
                <a:latin typeface="Gotham"/>
                <a:ea typeface="Gotham"/>
                <a:cs typeface="Gotham"/>
                <a:sym typeface="Gotham"/>
              </a:rPr>
              <a:t>No âmbito do projeto está já em fase de construção um portfólio de produtos próprios que estarão </a:t>
            </a:r>
            <a:r>
              <a:rPr lang="en-US" sz="2343" b="1">
                <a:solidFill>
                  <a:srgbClr val="191919"/>
                </a:solidFill>
                <a:latin typeface="Gotham Bold"/>
                <a:ea typeface="Gotham Bold"/>
                <a:cs typeface="Gotham Bold"/>
                <a:sym typeface="Gotham Bold"/>
              </a:rPr>
              <a:t>à disposição de todos os parceiros, associados e partners</a:t>
            </a:r>
            <a:r>
              <a:rPr lang="en-US" sz="2343">
                <a:solidFill>
                  <a:srgbClr val="191919"/>
                </a:solidFill>
                <a:latin typeface="Gotham"/>
                <a:ea typeface="Gotham"/>
                <a:cs typeface="Gotham"/>
                <a:sym typeface="Gotham"/>
              </a:rPr>
              <a:t>, em condições vantajosas e concorrenciais de preço e remuneração, como forma de </a:t>
            </a:r>
            <a:r>
              <a:rPr lang="en-US" sz="2343" b="1">
                <a:solidFill>
                  <a:srgbClr val="191919"/>
                </a:solidFill>
                <a:latin typeface="Gotham Bold"/>
                <a:ea typeface="Gotham Bold"/>
                <a:cs typeface="Gotham Bold"/>
                <a:sym typeface="Gotham Bold"/>
              </a:rPr>
              <a:t>potenciar os negócios próprios</a:t>
            </a:r>
            <a:r>
              <a:rPr lang="en-US" sz="2343">
                <a:solidFill>
                  <a:srgbClr val="191919"/>
                </a:solidFill>
                <a:latin typeface="Gotham"/>
                <a:ea typeface="Gotham"/>
                <a:cs typeface="Gotham"/>
                <a:sym typeface="Gotham"/>
              </a:rPr>
              <a:t> e o</a:t>
            </a:r>
            <a:r>
              <a:rPr lang="en-US" sz="2343" b="1">
                <a:solidFill>
                  <a:srgbClr val="191919"/>
                </a:solidFill>
                <a:latin typeface="Gotham Bold"/>
                <a:ea typeface="Gotham Bold"/>
                <a:cs typeface="Gotham Bold"/>
                <a:sym typeface="Gotham Bold"/>
              </a:rPr>
              <a:t> incremento de posição na rede</a:t>
            </a:r>
            <a:r>
              <a:rPr lang="en-US" sz="2343">
                <a:solidFill>
                  <a:srgbClr val="191919"/>
                </a:solidFill>
                <a:latin typeface="Gotham"/>
                <a:ea typeface="Gotham"/>
                <a:cs typeface="Gotham"/>
                <a:sym typeface="Gotham"/>
              </a:rPr>
              <a:t>.</a:t>
            </a:r>
          </a:p>
        </p:txBody>
      </p:sp>
      <p:grpSp>
        <p:nvGrpSpPr>
          <p:cNvPr id="7" name="Group 7"/>
          <p:cNvGrpSpPr/>
          <p:nvPr/>
        </p:nvGrpSpPr>
        <p:grpSpPr>
          <a:xfrm>
            <a:off x="977741" y="3315742"/>
            <a:ext cx="508158" cy="627684"/>
            <a:chOff x="0" y="0"/>
            <a:chExt cx="698500" cy="862798"/>
          </a:xfrm>
        </p:grpSpPr>
        <p:sp>
          <p:nvSpPr>
            <p:cNvPr id="8" name="Freeform 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9" name="TextBox 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id="10" name="Group 10"/>
          <p:cNvGrpSpPr/>
          <p:nvPr/>
        </p:nvGrpSpPr>
        <p:grpSpPr>
          <a:xfrm>
            <a:off x="977741" y="1982349"/>
            <a:ext cx="508158" cy="627684"/>
            <a:chOff x="0" y="0"/>
            <a:chExt cx="698500" cy="862798"/>
          </a:xfrm>
        </p:grpSpPr>
        <p:sp>
          <p:nvSpPr>
            <p:cNvPr id="11" name="Freeform 1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2" name="TextBox 1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id="13" name="Group 13"/>
          <p:cNvGrpSpPr/>
          <p:nvPr/>
        </p:nvGrpSpPr>
        <p:grpSpPr>
          <a:xfrm>
            <a:off x="977741" y="3983373"/>
            <a:ext cx="508158" cy="627684"/>
            <a:chOff x="0" y="0"/>
            <a:chExt cx="698500" cy="862798"/>
          </a:xfrm>
        </p:grpSpPr>
        <p:sp>
          <p:nvSpPr>
            <p:cNvPr id="14" name="Freeform 1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5" name="TextBox 1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id="16" name="Group 16"/>
          <p:cNvGrpSpPr/>
          <p:nvPr/>
        </p:nvGrpSpPr>
        <p:grpSpPr>
          <a:xfrm>
            <a:off x="977741" y="2648112"/>
            <a:ext cx="508158" cy="627684"/>
            <a:chOff x="0" y="0"/>
            <a:chExt cx="698500" cy="862798"/>
          </a:xfrm>
        </p:grpSpPr>
        <p:sp>
          <p:nvSpPr>
            <p:cNvPr id="17" name="Freeform 1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8" name="TextBox 1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id="19" name="Group 19"/>
          <p:cNvGrpSpPr/>
          <p:nvPr/>
        </p:nvGrpSpPr>
        <p:grpSpPr>
          <a:xfrm>
            <a:off x="977741" y="5318634"/>
            <a:ext cx="508158" cy="627684"/>
            <a:chOff x="0" y="0"/>
            <a:chExt cx="698500" cy="862798"/>
          </a:xfrm>
        </p:grpSpPr>
        <p:sp>
          <p:nvSpPr>
            <p:cNvPr id="20" name="Freeform 2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1" name="TextBox 2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id="22" name="Group 22"/>
          <p:cNvGrpSpPr/>
          <p:nvPr/>
        </p:nvGrpSpPr>
        <p:grpSpPr>
          <a:xfrm>
            <a:off x="977741" y="4651003"/>
            <a:ext cx="508158" cy="627684"/>
            <a:chOff x="0" y="0"/>
            <a:chExt cx="698500" cy="862798"/>
          </a:xfrm>
        </p:grpSpPr>
        <p:sp>
          <p:nvSpPr>
            <p:cNvPr id="23" name="Freeform 2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4" name="TextBox 2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id="25" name="Group 25"/>
          <p:cNvGrpSpPr/>
          <p:nvPr/>
        </p:nvGrpSpPr>
        <p:grpSpPr>
          <a:xfrm>
            <a:off x="977741" y="5986264"/>
            <a:ext cx="508158" cy="627684"/>
            <a:chOff x="0" y="0"/>
            <a:chExt cx="698500" cy="862798"/>
          </a:xfrm>
        </p:grpSpPr>
        <p:sp>
          <p:nvSpPr>
            <p:cNvPr id="26" name="Freeform 2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7" name="TextBox 2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id="28" name="Group 28"/>
          <p:cNvGrpSpPr/>
          <p:nvPr/>
        </p:nvGrpSpPr>
        <p:grpSpPr>
          <a:xfrm>
            <a:off x="977741" y="7241633"/>
            <a:ext cx="508158" cy="627684"/>
            <a:chOff x="0" y="0"/>
            <a:chExt cx="698500" cy="862798"/>
          </a:xfrm>
        </p:grpSpPr>
        <p:sp>
          <p:nvSpPr>
            <p:cNvPr id="29" name="Freeform 2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0" name="TextBox 3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9</a:t>
              </a:r>
            </a:p>
          </p:txBody>
        </p:sp>
      </p:grpSp>
      <p:grpSp>
        <p:nvGrpSpPr>
          <p:cNvPr id="31" name="Group 31"/>
          <p:cNvGrpSpPr/>
          <p:nvPr/>
        </p:nvGrpSpPr>
        <p:grpSpPr>
          <a:xfrm>
            <a:off x="977741" y="7869317"/>
            <a:ext cx="508158" cy="627684"/>
            <a:chOff x="0" y="0"/>
            <a:chExt cx="698500" cy="862798"/>
          </a:xfrm>
        </p:grpSpPr>
        <p:sp>
          <p:nvSpPr>
            <p:cNvPr id="32" name="Freeform 3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3" name="TextBox 3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10</a:t>
              </a:r>
            </a:p>
          </p:txBody>
        </p:sp>
      </p:grpSp>
      <p:grpSp>
        <p:nvGrpSpPr>
          <p:cNvPr id="34" name="Group 34"/>
          <p:cNvGrpSpPr/>
          <p:nvPr/>
        </p:nvGrpSpPr>
        <p:grpSpPr>
          <a:xfrm>
            <a:off x="977741" y="6613948"/>
            <a:ext cx="508158" cy="627684"/>
            <a:chOff x="0" y="0"/>
            <a:chExt cx="698500" cy="862798"/>
          </a:xfrm>
        </p:grpSpPr>
        <p:sp>
          <p:nvSpPr>
            <p:cNvPr id="35" name="Freeform 3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6" name="TextBox 3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id="37" name="Group 37"/>
          <p:cNvGrpSpPr/>
          <p:nvPr/>
        </p:nvGrpSpPr>
        <p:grpSpPr>
          <a:xfrm>
            <a:off x="735588" y="8497002"/>
            <a:ext cx="992463" cy="1154866"/>
            <a:chOff x="0" y="0"/>
            <a:chExt cx="698500" cy="812800"/>
          </a:xfrm>
        </p:grpSpPr>
        <p:sp>
          <p:nvSpPr>
            <p:cNvPr id="38" name="Freeform 38"/>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39" name="TextBox 39"/>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11</a:t>
              </a:r>
            </a:p>
          </p:txBody>
        </p:sp>
      </p:grpSp>
      <p:grpSp>
        <p:nvGrpSpPr>
          <p:cNvPr id="40" name="Group 40"/>
          <p:cNvGrpSpPr/>
          <p:nvPr/>
        </p:nvGrpSpPr>
        <p:grpSpPr>
          <a:xfrm>
            <a:off x="12257439" y="-642905"/>
            <a:ext cx="6030561" cy="12061121"/>
            <a:chOff x="0" y="0"/>
            <a:chExt cx="3175000" cy="6350000"/>
          </a:xfrm>
        </p:grpSpPr>
        <p:sp>
          <p:nvSpPr>
            <p:cNvPr id="41" name="Freeform 41"/>
            <p:cNvSpPr/>
            <p:nvPr/>
          </p:nvSpPr>
          <p:spPr>
            <a:xfrm>
              <a:off x="0" y="0"/>
              <a:ext cx="3175000" cy="6350000"/>
            </a:xfrm>
            <a:custGeom>
              <a:avLst/>
              <a:gdLst/>
              <a:ahLst/>
              <a:cxnLst/>
              <a:rect l="l" t="t" r="r" b="b"/>
              <a:pathLst>
                <a:path w="3175000" h="6350000">
                  <a:moveTo>
                    <a:pt x="0" y="3175000"/>
                  </a:moveTo>
                  <a:cubicBezTo>
                    <a:pt x="0" y="4928870"/>
                    <a:pt x="1421130" y="6350000"/>
                    <a:pt x="3175000" y="6350000"/>
                  </a:cubicBezTo>
                  <a:lnTo>
                    <a:pt x="3175000" y="0"/>
                  </a:lnTo>
                  <a:cubicBezTo>
                    <a:pt x="1421130" y="0"/>
                    <a:pt x="0" y="1421130"/>
                    <a:pt x="0" y="3175000"/>
                  </a:cubicBezTo>
                  <a:close/>
                </a:path>
              </a:pathLst>
            </a:custGeom>
            <a:blipFill>
              <a:blip r:embed="rId2"/>
              <a:stretch>
                <a:fillRect l="-49528" r="-150471"/>
              </a:stretch>
            </a:blipFill>
          </p:spPr>
          <p:txBody>
            <a:bodyPr/>
            <a:lstStyle/>
            <a:p>
              <a:endParaRPr lang="pt-PT"/>
            </a:p>
          </p:txBody>
        </p:sp>
      </p:grpSp>
      <p:sp>
        <p:nvSpPr>
          <p:cNvPr id="42" name="Freeform 42"/>
          <p:cNvSpPr/>
          <p:nvPr/>
        </p:nvSpPr>
        <p:spPr>
          <a:xfrm>
            <a:off x="2942656" y="7005163"/>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pt-PT"/>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sp>
        <p:nvSpPr>
          <p:cNvPr id="2" name="Freeform 2"/>
          <p:cNvSpPr/>
          <p:nvPr/>
        </p:nvSpPr>
        <p:spPr>
          <a:xfrm>
            <a:off x="16313420" y="1028700"/>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t-PT"/>
          </a:p>
        </p:txBody>
      </p:sp>
      <p:grpSp>
        <p:nvGrpSpPr>
          <p:cNvPr id="3" name="Group 3"/>
          <p:cNvGrpSpPr/>
          <p:nvPr/>
        </p:nvGrpSpPr>
        <p:grpSpPr>
          <a:xfrm>
            <a:off x="11762088" y="-1253256"/>
            <a:ext cx="10994424" cy="12793512"/>
            <a:chOff x="0" y="0"/>
            <a:chExt cx="698500" cy="812800"/>
          </a:xfrm>
        </p:grpSpPr>
        <p:sp>
          <p:nvSpPr>
            <p:cNvPr id="4" name="Freeform 4"/>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619125" cap="sq">
              <a:solidFill>
                <a:srgbClr val="F1C828">
                  <a:alpha val="11765"/>
                </a:srgbClr>
              </a:solidFill>
              <a:prstDash val="solid"/>
              <a:miter/>
            </a:ln>
          </p:spPr>
          <p:txBody>
            <a:bodyPr/>
            <a:lstStyle/>
            <a:p>
              <a:endParaRPr lang="pt-PT"/>
            </a:p>
          </p:txBody>
        </p:sp>
        <p:sp>
          <p:nvSpPr>
            <p:cNvPr id="5" name="TextBox 5"/>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
        <p:nvSpPr>
          <p:cNvPr id="6" name="Freeform 6"/>
          <p:cNvSpPr/>
          <p:nvPr/>
        </p:nvSpPr>
        <p:spPr>
          <a:xfrm>
            <a:off x="8991600" y="8285466"/>
            <a:ext cx="7928048" cy="1073273"/>
          </a:xfrm>
          <a:custGeom>
            <a:avLst/>
            <a:gdLst/>
            <a:ahLst/>
            <a:cxnLst/>
            <a:rect l="l" t="t" r="r" b="b"/>
            <a:pathLst>
              <a:path w="7928048" h="1073273">
                <a:moveTo>
                  <a:pt x="0" y="0"/>
                </a:moveTo>
                <a:lnTo>
                  <a:pt x="7928049" y="0"/>
                </a:lnTo>
                <a:lnTo>
                  <a:pt x="7928049" y="1073273"/>
                </a:lnTo>
                <a:lnTo>
                  <a:pt x="0" y="1073273"/>
                </a:lnTo>
                <a:lnTo>
                  <a:pt x="0" y="0"/>
                </a:lnTo>
                <a:close/>
              </a:path>
            </a:pathLst>
          </a:custGeom>
          <a:blipFill>
            <a:blip r:embed="rId4"/>
            <a:stretch>
              <a:fillRect/>
            </a:stretch>
          </a:blipFill>
        </p:spPr>
        <p:txBody>
          <a:bodyPr/>
          <a:lstStyle/>
          <a:p>
            <a:endParaRPr lang="pt-PT"/>
          </a:p>
        </p:txBody>
      </p:sp>
      <p:sp>
        <p:nvSpPr>
          <p:cNvPr id="7" name="TextBox 7"/>
          <p:cNvSpPr txBox="1"/>
          <p:nvPr/>
        </p:nvSpPr>
        <p:spPr>
          <a:xfrm>
            <a:off x="8991600" y="7325017"/>
            <a:ext cx="3964024" cy="462548"/>
          </a:xfrm>
          <a:prstGeom prst="rect">
            <a:avLst/>
          </a:prstGeom>
        </p:spPr>
        <p:txBody>
          <a:bodyPr lIns="0" tIns="0" rIns="0" bIns="0" rtlCol="0" anchor="t">
            <a:spAutoFit/>
          </a:bodyPr>
          <a:lstStyle/>
          <a:p>
            <a:pPr algn="l">
              <a:lnSpc>
                <a:spcPts val="3471"/>
              </a:lnSpc>
            </a:pPr>
            <a:r>
              <a:rPr lang="en-US" sz="3305" b="1" dirty="0">
                <a:solidFill>
                  <a:srgbClr val="191919"/>
                </a:solidFill>
                <a:latin typeface="Gotham Bold"/>
                <a:ea typeface="Gotham Bold"/>
                <a:cs typeface="Gotham Bold"/>
                <a:sym typeface="Gotham Bold"/>
              </a:rPr>
              <a:t>Founders</a:t>
            </a:r>
          </a:p>
        </p:txBody>
      </p:sp>
      <p:sp>
        <p:nvSpPr>
          <p:cNvPr id="8" name="Freeform 8"/>
          <p:cNvSpPr/>
          <p:nvPr/>
        </p:nvSpPr>
        <p:spPr>
          <a:xfrm>
            <a:off x="2020886" y="1767350"/>
            <a:ext cx="3632543" cy="1051311"/>
          </a:xfrm>
          <a:custGeom>
            <a:avLst/>
            <a:gdLst/>
            <a:ahLst/>
            <a:cxnLst/>
            <a:rect l="l" t="t" r="r" b="b"/>
            <a:pathLst>
              <a:path w="3632543" h="1051311">
                <a:moveTo>
                  <a:pt x="0" y="0"/>
                </a:moveTo>
                <a:lnTo>
                  <a:pt x="3632543" y="0"/>
                </a:lnTo>
                <a:lnTo>
                  <a:pt x="3632543" y="1051311"/>
                </a:lnTo>
                <a:lnTo>
                  <a:pt x="0" y="1051311"/>
                </a:lnTo>
                <a:lnTo>
                  <a:pt x="0" y="0"/>
                </a:lnTo>
                <a:close/>
              </a:path>
            </a:pathLst>
          </a:custGeom>
          <a:blipFill>
            <a:blip r:embed="rId5"/>
            <a:stretch>
              <a:fillRect l="-15826" t="-32097" r="-10223" b="-33405"/>
            </a:stretch>
          </a:blipFill>
        </p:spPr>
        <p:txBody>
          <a:bodyPr/>
          <a:lstStyle/>
          <a:p>
            <a:endParaRPr lang="pt-PT"/>
          </a:p>
        </p:txBody>
      </p:sp>
      <p:grpSp>
        <p:nvGrpSpPr>
          <p:cNvPr id="9" name="Group 9"/>
          <p:cNvGrpSpPr/>
          <p:nvPr/>
        </p:nvGrpSpPr>
        <p:grpSpPr>
          <a:xfrm rot="5400000">
            <a:off x="1909565" y="3585296"/>
            <a:ext cx="1583229" cy="1360587"/>
            <a:chOff x="0" y="0"/>
            <a:chExt cx="812800" cy="698500"/>
          </a:xfrm>
        </p:grpSpPr>
        <p:sp>
          <p:nvSpPr>
            <p:cNvPr id="10" name="Freeform 10"/>
            <p:cNvSpPr/>
            <p:nvPr/>
          </p:nvSpPr>
          <p:spPr>
            <a:xfrm>
              <a:off x="0" y="0"/>
              <a:ext cx="812800" cy="698500"/>
            </a:xfrm>
            <a:custGeom>
              <a:avLst/>
              <a:gdLst/>
              <a:ahLst/>
              <a:cxnLst/>
              <a:rect l="l" t="t" r="r" b="b"/>
              <a:pathLst>
                <a:path w="812800" h="698500">
                  <a:moveTo>
                    <a:pt x="812800" y="349250"/>
                  </a:moveTo>
                  <a:lnTo>
                    <a:pt x="609600" y="698500"/>
                  </a:lnTo>
                  <a:lnTo>
                    <a:pt x="203200" y="698500"/>
                  </a:lnTo>
                  <a:lnTo>
                    <a:pt x="0" y="349250"/>
                  </a:lnTo>
                  <a:lnTo>
                    <a:pt x="203200" y="0"/>
                  </a:lnTo>
                  <a:lnTo>
                    <a:pt x="609600" y="0"/>
                  </a:lnTo>
                  <a:lnTo>
                    <a:pt x="812800" y="349250"/>
                  </a:lnTo>
                  <a:close/>
                </a:path>
              </a:pathLst>
            </a:custGeom>
            <a:solidFill>
              <a:srgbClr val="000000">
                <a:alpha val="0"/>
              </a:srgbClr>
            </a:solidFill>
            <a:ln w="295275" cap="sq">
              <a:solidFill>
                <a:srgbClr val="F1C828"/>
              </a:solidFill>
              <a:prstDash val="solid"/>
              <a:miter/>
            </a:ln>
          </p:spPr>
          <p:txBody>
            <a:bodyPr/>
            <a:lstStyle/>
            <a:p>
              <a:endParaRPr lang="pt-PT"/>
            </a:p>
          </p:txBody>
        </p:sp>
        <p:sp>
          <p:nvSpPr>
            <p:cNvPr id="11" name="TextBox 11"/>
            <p:cNvSpPr txBox="1"/>
            <p:nvPr/>
          </p:nvSpPr>
          <p:spPr>
            <a:xfrm>
              <a:off x="114300" y="-28575"/>
              <a:ext cx="584200" cy="727075"/>
            </a:xfrm>
            <a:prstGeom prst="rect">
              <a:avLst/>
            </a:prstGeom>
          </p:spPr>
          <p:txBody>
            <a:bodyPr lIns="50800" tIns="50800" rIns="50800" bIns="50800" rtlCol="0" anchor="ctr"/>
            <a:lstStyle/>
            <a:p>
              <a:pPr algn="ctr">
                <a:lnSpc>
                  <a:spcPts val="2380"/>
                </a:lnSpc>
              </a:pPr>
              <a:endParaRPr/>
            </a:p>
          </p:txBody>
        </p:sp>
      </p:grpSp>
      <p:sp>
        <p:nvSpPr>
          <p:cNvPr id="12" name="TextBox 12"/>
          <p:cNvSpPr txBox="1"/>
          <p:nvPr/>
        </p:nvSpPr>
        <p:spPr>
          <a:xfrm>
            <a:off x="3587397" y="3578690"/>
            <a:ext cx="13671903" cy="1564810"/>
          </a:xfrm>
          <a:prstGeom prst="rect">
            <a:avLst/>
          </a:prstGeom>
        </p:spPr>
        <p:txBody>
          <a:bodyPr lIns="0" tIns="0" rIns="0" bIns="0" rtlCol="0" anchor="t">
            <a:spAutoFit/>
          </a:bodyPr>
          <a:lstStyle/>
          <a:p>
            <a:pPr algn="l">
              <a:lnSpc>
                <a:spcPts val="11971"/>
              </a:lnSpc>
            </a:pPr>
            <a:r>
              <a:rPr lang="en-US" sz="11401" b="1">
                <a:solidFill>
                  <a:srgbClr val="F1C828"/>
                </a:solidFill>
                <a:latin typeface="Gotham Bold"/>
                <a:ea typeface="Gotham Bold"/>
                <a:cs typeface="Gotham Bold"/>
                <a:sym typeface="Gotham Bold"/>
              </a:rPr>
              <a:t>brigado</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1634149" y="-8346173"/>
            <a:ext cx="10994424" cy="12793512"/>
            <a:chOff x="0" y="0"/>
            <a:chExt cx="698500" cy="812800"/>
          </a:xfrm>
        </p:grpSpPr>
        <p:sp>
          <p:nvSpPr>
            <p:cNvPr id="3" name="Freeform 3"/>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57150" cap="sq">
              <a:solidFill>
                <a:srgbClr val="F1C828"/>
              </a:solidFill>
              <a:prstDash val="solid"/>
              <a:miter/>
            </a:ln>
          </p:spPr>
          <p:txBody>
            <a:bodyPr/>
            <a:lstStyle/>
            <a:p>
              <a:endParaRPr lang="pt-PT" dirty="0"/>
            </a:p>
          </p:txBody>
        </p:sp>
        <p:sp>
          <p:nvSpPr>
            <p:cNvPr id="4" name="TextBox 4"/>
            <p:cNvSpPr txBox="1"/>
            <p:nvPr/>
          </p:nvSpPr>
          <p:spPr>
            <a:xfrm>
              <a:off x="0" y="111125"/>
              <a:ext cx="698500" cy="561975"/>
            </a:xfrm>
            <a:prstGeom prst="rect">
              <a:avLst/>
            </a:prstGeom>
          </p:spPr>
          <p:txBody>
            <a:bodyPr lIns="50800" tIns="50800" rIns="50800" bIns="50800" rtlCol="0" anchor="ctr"/>
            <a:lstStyle/>
            <a:p>
              <a:pPr algn="ctr">
                <a:lnSpc>
                  <a:spcPts val="2659"/>
                </a:lnSpc>
              </a:pPr>
              <a:endParaRPr dirty="0"/>
            </a:p>
          </p:txBody>
        </p:sp>
      </p:grpSp>
      <p:grpSp>
        <p:nvGrpSpPr>
          <p:cNvPr id="5" name="Group 5"/>
          <p:cNvGrpSpPr/>
          <p:nvPr/>
        </p:nvGrpSpPr>
        <p:grpSpPr>
          <a:xfrm>
            <a:off x="12626732" y="2298896"/>
            <a:ext cx="3086100" cy="3086100"/>
            <a:chOff x="0" y="0"/>
            <a:chExt cx="812800" cy="812800"/>
          </a:xfrm>
        </p:grpSpPr>
        <p:sp>
          <p:nvSpPr>
            <p:cNvPr id="6" name="Freeform 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FFFFF"/>
            </a:solidFill>
          </p:spPr>
          <p:txBody>
            <a:bodyPr/>
            <a:lstStyle/>
            <a:p>
              <a:endParaRPr lang="pt-PT" dirty="0"/>
            </a:p>
          </p:txBody>
        </p:sp>
        <p:sp>
          <p:nvSpPr>
            <p:cNvPr id="7" name="TextBox 7"/>
            <p:cNvSpPr txBox="1"/>
            <p:nvPr/>
          </p:nvSpPr>
          <p:spPr>
            <a:xfrm>
              <a:off x="0" y="-28575"/>
              <a:ext cx="812800" cy="841375"/>
            </a:xfrm>
            <a:prstGeom prst="rect">
              <a:avLst/>
            </a:prstGeom>
          </p:spPr>
          <p:txBody>
            <a:bodyPr lIns="50800" tIns="50800" rIns="50800" bIns="50800" rtlCol="0" anchor="ctr"/>
            <a:lstStyle/>
            <a:p>
              <a:pPr algn="ctr">
                <a:lnSpc>
                  <a:spcPts val="2380"/>
                </a:lnSpc>
              </a:pPr>
              <a:endParaRPr dirty="0"/>
            </a:p>
          </p:txBody>
        </p:sp>
      </p:grpSp>
      <p:sp>
        <p:nvSpPr>
          <p:cNvPr id="8" name="TextBox 8"/>
          <p:cNvSpPr txBox="1"/>
          <p:nvPr/>
        </p:nvSpPr>
        <p:spPr>
          <a:xfrm>
            <a:off x="2571348" y="2654125"/>
            <a:ext cx="12800758" cy="3011680"/>
          </a:xfrm>
          <a:prstGeom prst="rect">
            <a:avLst/>
          </a:prstGeom>
        </p:spPr>
        <p:txBody>
          <a:bodyPr lIns="0" tIns="0" rIns="0" bIns="0" rtlCol="0" anchor="t">
            <a:spAutoFit/>
          </a:bodyPr>
          <a:lstStyle/>
          <a:p>
            <a:pPr algn="just">
              <a:lnSpc>
                <a:spcPts val="2647"/>
              </a:lnSpc>
            </a:pPr>
            <a:r>
              <a:rPr lang="pt-PT" sz="2343" dirty="0">
                <a:solidFill>
                  <a:srgbClr val="191919"/>
                </a:solidFill>
                <a:latin typeface="Gotham"/>
                <a:ea typeface="Gotham"/>
                <a:cs typeface="Gotham"/>
                <a:sym typeface="Gotham"/>
              </a:rPr>
              <a:t>O processo de concentração em curso nos mercados financeiros e em especial no setor dos seguros, ao mesmo tempo que qualifica melhor os seus operadores gera a redução das possibilidades de escolha dos tomadores de seguros, diminuindo a concorrência. </a:t>
            </a:r>
          </a:p>
          <a:p>
            <a:pPr algn="just">
              <a:lnSpc>
                <a:spcPts val="2647"/>
              </a:lnSpc>
            </a:pPr>
            <a:endParaRPr lang="pt-PT" sz="2343" dirty="0">
              <a:solidFill>
                <a:srgbClr val="191919"/>
              </a:solidFill>
              <a:latin typeface="Gotham"/>
              <a:ea typeface="Gotham"/>
              <a:cs typeface="Gotham"/>
              <a:sym typeface="Gotham"/>
            </a:endParaRPr>
          </a:p>
          <a:p>
            <a:pPr marL="0" lvl="0" indent="0" algn="just">
              <a:lnSpc>
                <a:spcPts val="2647"/>
              </a:lnSpc>
              <a:spcBef>
                <a:spcPct val="0"/>
              </a:spcBef>
            </a:pPr>
            <a:r>
              <a:rPr lang="pt-PT" sz="2343" dirty="0">
                <a:solidFill>
                  <a:srgbClr val="191919"/>
                </a:solidFill>
                <a:latin typeface="Gotham"/>
                <a:ea typeface="Gotham"/>
                <a:cs typeface="Gotham"/>
                <a:sym typeface="Gotham"/>
              </a:rPr>
              <a:t>Por outro lado, o aparecimento de novos </a:t>
            </a:r>
            <a:r>
              <a:rPr lang="pt-PT" sz="2343" i="1" dirty="0" err="1">
                <a:solidFill>
                  <a:srgbClr val="191919"/>
                </a:solidFill>
                <a:latin typeface="Gotham Italics"/>
                <a:ea typeface="Gotham Italics"/>
                <a:cs typeface="Gotham Italics"/>
                <a:sym typeface="Gotham Italics"/>
              </a:rPr>
              <a:t>players</a:t>
            </a:r>
            <a:r>
              <a:rPr lang="pt-PT" sz="2343" dirty="0">
                <a:solidFill>
                  <a:srgbClr val="191919"/>
                </a:solidFill>
                <a:latin typeface="Gotham"/>
                <a:ea typeface="Gotham"/>
                <a:cs typeface="Gotham"/>
                <a:sym typeface="Gotham"/>
              </a:rPr>
              <a:t> como são as</a:t>
            </a:r>
            <a:r>
              <a:rPr lang="pt-PT" sz="2343" i="1" dirty="0">
                <a:solidFill>
                  <a:srgbClr val="191919"/>
                </a:solidFill>
                <a:latin typeface="Gotham Italics"/>
                <a:ea typeface="Gotham Italics"/>
                <a:cs typeface="Gotham Italics"/>
                <a:sym typeface="Gotham Italics"/>
              </a:rPr>
              <a:t> </a:t>
            </a:r>
            <a:r>
              <a:rPr lang="pt-PT" sz="2343" i="1" dirty="0" err="1">
                <a:solidFill>
                  <a:srgbClr val="191919"/>
                </a:solidFill>
                <a:latin typeface="Gotham Italics"/>
                <a:ea typeface="Gotham Italics"/>
                <a:cs typeface="Gotham Italics"/>
                <a:sym typeface="Gotham Italics"/>
              </a:rPr>
              <a:t>insurtech</a:t>
            </a:r>
            <a:r>
              <a:rPr lang="pt-PT" sz="2343" dirty="0">
                <a:solidFill>
                  <a:srgbClr val="191919"/>
                </a:solidFill>
                <a:latin typeface="Gotham"/>
                <a:ea typeface="Gotham"/>
                <a:cs typeface="Gotham"/>
                <a:sym typeface="Gotham"/>
              </a:rPr>
              <a:t> colocaram pressão junto das seguradoras que se encontram em fase acelerada de transformação e adaptação dos seus modelos de negócio e operação, com forte impacto na distribuição.</a:t>
            </a:r>
          </a:p>
        </p:txBody>
      </p:sp>
      <p:sp>
        <p:nvSpPr>
          <p:cNvPr id="9" name="Freeform 9"/>
          <p:cNvSpPr/>
          <p:nvPr/>
        </p:nvSpPr>
        <p:spPr>
          <a:xfrm>
            <a:off x="2571348" y="8764148"/>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t-PT"/>
          </a:p>
        </p:txBody>
      </p:sp>
      <p:grpSp>
        <p:nvGrpSpPr>
          <p:cNvPr id="10" name="Group 10"/>
          <p:cNvGrpSpPr/>
          <p:nvPr/>
        </p:nvGrpSpPr>
        <p:grpSpPr>
          <a:xfrm>
            <a:off x="2571348" y="6056330"/>
            <a:ext cx="13145304" cy="2317310"/>
            <a:chOff x="0" y="0"/>
            <a:chExt cx="3462138" cy="610320"/>
          </a:xfrm>
        </p:grpSpPr>
        <p:sp>
          <p:nvSpPr>
            <p:cNvPr id="11" name="Freeform 11"/>
            <p:cNvSpPr/>
            <p:nvPr/>
          </p:nvSpPr>
          <p:spPr>
            <a:xfrm>
              <a:off x="0" y="0"/>
              <a:ext cx="3462138" cy="610320"/>
            </a:xfrm>
            <a:custGeom>
              <a:avLst/>
              <a:gdLst/>
              <a:ahLst/>
              <a:cxnLst/>
              <a:rect l="l" t="t" r="r" b="b"/>
              <a:pathLst>
                <a:path w="3462138" h="610320">
                  <a:moveTo>
                    <a:pt x="0" y="0"/>
                  </a:moveTo>
                  <a:lnTo>
                    <a:pt x="3462138" y="0"/>
                  </a:lnTo>
                  <a:lnTo>
                    <a:pt x="3462138" y="610320"/>
                  </a:lnTo>
                  <a:lnTo>
                    <a:pt x="0" y="610320"/>
                  </a:lnTo>
                  <a:close/>
                </a:path>
              </a:pathLst>
            </a:custGeom>
            <a:solidFill>
              <a:srgbClr val="F1C828"/>
            </a:solidFill>
          </p:spPr>
          <p:txBody>
            <a:bodyPr/>
            <a:lstStyle/>
            <a:p>
              <a:endParaRPr lang="pt-PT"/>
            </a:p>
          </p:txBody>
        </p:sp>
        <p:sp>
          <p:nvSpPr>
            <p:cNvPr id="12" name="TextBox 12"/>
            <p:cNvSpPr txBox="1"/>
            <p:nvPr/>
          </p:nvSpPr>
          <p:spPr>
            <a:xfrm>
              <a:off x="0" y="-28575"/>
              <a:ext cx="3462138" cy="638895"/>
            </a:xfrm>
            <a:prstGeom prst="rect">
              <a:avLst/>
            </a:prstGeom>
          </p:spPr>
          <p:txBody>
            <a:bodyPr lIns="50800" tIns="50800" rIns="50800" bIns="50800" rtlCol="0" anchor="ctr"/>
            <a:lstStyle/>
            <a:p>
              <a:pPr algn="ctr">
                <a:lnSpc>
                  <a:spcPts val="2380"/>
                </a:lnSpc>
              </a:pPr>
              <a:endParaRPr/>
            </a:p>
          </p:txBody>
        </p:sp>
      </p:grpSp>
      <p:grpSp>
        <p:nvGrpSpPr>
          <p:cNvPr id="13" name="Group 13"/>
          <p:cNvGrpSpPr/>
          <p:nvPr/>
        </p:nvGrpSpPr>
        <p:grpSpPr>
          <a:xfrm>
            <a:off x="706082" y="1952203"/>
            <a:ext cx="992463" cy="1154866"/>
            <a:chOff x="0" y="0"/>
            <a:chExt cx="698500" cy="812800"/>
          </a:xfrm>
        </p:grpSpPr>
        <p:sp>
          <p:nvSpPr>
            <p:cNvPr id="14" name="Freeform 14"/>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15" name="TextBox 15"/>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1</a:t>
              </a:r>
            </a:p>
          </p:txBody>
        </p:sp>
      </p:grpSp>
      <p:grpSp>
        <p:nvGrpSpPr>
          <p:cNvPr id="16" name="Group 16"/>
          <p:cNvGrpSpPr/>
          <p:nvPr/>
        </p:nvGrpSpPr>
        <p:grpSpPr>
          <a:xfrm>
            <a:off x="948235" y="4447339"/>
            <a:ext cx="508158" cy="627684"/>
            <a:chOff x="0" y="0"/>
            <a:chExt cx="698500" cy="862798"/>
          </a:xfrm>
        </p:grpSpPr>
        <p:sp>
          <p:nvSpPr>
            <p:cNvPr id="17" name="Freeform 1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8" name="TextBox 1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id="19" name="Group 19"/>
          <p:cNvGrpSpPr/>
          <p:nvPr/>
        </p:nvGrpSpPr>
        <p:grpSpPr>
          <a:xfrm>
            <a:off x="948235" y="3107362"/>
            <a:ext cx="508158" cy="627684"/>
            <a:chOff x="0" y="0"/>
            <a:chExt cx="698500" cy="862798"/>
          </a:xfrm>
        </p:grpSpPr>
        <p:sp>
          <p:nvSpPr>
            <p:cNvPr id="20" name="Freeform 2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1" name="TextBox 2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id="22" name="Group 22"/>
          <p:cNvGrpSpPr/>
          <p:nvPr/>
        </p:nvGrpSpPr>
        <p:grpSpPr>
          <a:xfrm>
            <a:off x="948235" y="5115753"/>
            <a:ext cx="508158" cy="627684"/>
            <a:chOff x="0" y="0"/>
            <a:chExt cx="698500" cy="862798"/>
          </a:xfrm>
        </p:grpSpPr>
        <p:sp>
          <p:nvSpPr>
            <p:cNvPr id="23" name="Freeform 2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4" name="TextBox 2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id="25" name="Group 25"/>
          <p:cNvGrpSpPr/>
          <p:nvPr/>
        </p:nvGrpSpPr>
        <p:grpSpPr>
          <a:xfrm>
            <a:off x="948235" y="3776486"/>
            <a:ext cx="508158" cy="627684"/>
            <a:chOff x="0" y="0"/>
            <a:chExt cx="698500" cy="862798"/>
          </a:xfrm>
        </p:grpSpPr>
        <p:sp>
          <p:nvSpPr>
            <p:cNvPr id="26" name="Freeform 2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7" name="TextBox 2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id="28" name="Group 28"/>
          <p:cNvGrpSpPr/>
          <p:nvPr/>
        </p:nvGrpSpPr>
        <p:grpSpPr>
          <a:xfrm>
            <a:off x="948235" y="6455730"/>
            <a:ext cx="508158" cy="627684"/>
            <a:chOff x="0" y="0"/>
            <a:chExt cx="698500" cy="862798"/>
          </a:xfrm>
        </p:grpSpPr>
        <p:sp>
          <p:nvSpPr>
            <p:cNvPr id="29" name="Freeform 2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0" name="TextBox 3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id="31" name="Group 31"/>
          <p:cNvGrpSpPr/>
          <p:nvPr/>
        </p:nvGrpSpPr>
        <p:grpSpPr>
          <a:xfrm>
            <a:off x="948235" y="5784877"/>
            <a:ext cx="508158" cy="627684"/>
            <a:chOff x="0" y="0"/>
            <a:chExt cx="698500" cy="862798"/>
          </a:xfrm>
        </p:grpSpPr>
        <p:sp>
          <p:nvSpPr>
            <p:cNvPr id="32" name="Freeform 3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3" name="TextBox 3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id="34" name="Group 34"/>
          <p:cNvGrpSpPr/>
          <p:nvPr/>
        </p:nvGrpSpPr>
        <p:grpSpPr>
          <a:xfrm>
            <a:off x="948235" y="7123361"/>
            <a:ext cx="508158" cy="627684"/>
            <a:chOff x="0" y="0"/>
            <a:chExt cx="698500" cy="862798"/>
          </a:xfrm>
        </p:grpSpPr>
        <p:sp>
          <p:nvSpPr>
            <p:cNvPr id="35" name="Freeform 3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6" name="TextBox 3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id="37" name="Group 37"/>
          <p:cNvGrpSpPr/>
          <p:nvPr/>
        </p:nvGrpSpPr>
        <p:grpSpPr>
          <a:xfrm>
            <a:off x="977741" y="7760846"/>
            <a:ext cx="508158" cy="627684"/>
            <a:chOff x="0" y="0"/>
            <a:chExt cx="698500" cy="862798"/>
          </a:xfrm>
        </p:grpSpPr>
        <p:sp>
          <p:nvSpPr>
            <p:cNvPr id="38" name="Freeform 3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9" name="TextBox 3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9</a:t>
              </a:r>
            </a:p>
          </p:txBody>
        </p:sp>
      </p:grpSp>
      <p:grpSp>
        <p:nvGrpSpPr>
          <p:cNvPr id="40" name="Group 40"/>
          <p:cNvGrpSpPr/>
          <p:nvPr/>
        </p:nvGrpSpPr>
        <p:grpSpPr>
          <a:xfrm>
            <a:off x="977741" y="8436155"/>
            <a:ext cx="508158" cy="627684"/>
            <a:chOff x="0" y="0"/>
            <a:chExt cx="698500" cy="862798"/>
          </a:xfrm>
        </p:grpSpPr>
        <p:sp>
          <p:nvSpPr>
            <p:cNvPr id="41" name="Freeform 4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2" name="TextBox 4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10</a:t>
              </a:r>
            </a:p>
          </p:txBody>
        </p:sp>
      </p:grpSp>
      <p:grpSp>
        <p:nvGrpSpPr>
          <p:cNvPr id="43" name="Group 43"/>
          <p:cNvGrpSpPr/>
          <p:nvPr/>
        </p:nvGrpSpPr>
        <p:grpSpPr>
          <a:xfrm>
            <a:off x="977741" y="9101940"/>
            <a:ext cx="508158" cy="627684"/>
            <a:chOff x="0" y="0"/>
            <a:chExt cx="698500" cy="862798"/>
          </a:xfrm>
        </p:grpSpPr>
        <p:sp>
          <p:nvSpPr>
            <p:cNvPr id="44" name="Freeform 4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5" name="TextBox 4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11</a:t>
              </a:r>
            </a:p>
          </p:txBody>
        </p:sp>
      </p:grpSp>
      <p:sp>
        <p:nvSpPr>
          <p:cNvPr id="46" name="TextBox 46"/>
          <p:cNvSpPr txBox="1"/>
          <p:nvPr/>
        </p:nvSpPr>
        <p:spPr>
          <a:xfrm>
            <a:off x="2571348" y="1571794"/>
            <a:ext cx="5240640" cy="683777"/>
          </a:xfrm>
          <a:prstGeom prst="rect">
            <a:avLst/>
          </a:prstGeom>
        </p:spPr>
        <p:txBody>
          <a:bodyPr lIns="0" tIns="0" rIns="0" bIns="0" rtlCol="0" anchor="t">
            <a:spAutoFit/>
          </a:bodyPr>
          <a:lstStyle/>
          <a:p>
            <a:pPr algn="l">
              <a:lnSpc>
                <a:spcPts val="5024"/>
              </a:lnSpc>
            </a:pPr>
            <a:r>
              <a:rPr lang="en-US" sz="5179" b="1" spc="258">
                <a:solidFill>
                  <a:srgbClr val="191919"/>
                </a:solidFill>
                <a:latin typeface="Gotham Bold"/>
                <a:ea typeface="Gotham Bold"/>
                <a:cs typeface="Gotham Bold"/>
                <a:sym typeface="Gotham Bold"/>
              </a:rPr>
              <a:t>Introdução</a:t>
            </a:r>
          </a:p>
        </p:txBody>
      </p:sp>
      <p:sp>
        <p:nvSpPr>
          <p:cNvPr id="47" name="TextBox 47"/>
          <p:cNvSpPr txBox="1"/>
          <p:nvPr/>
        </p:nvSpPr>
        <p:spPr>
          <a:xfrm>
            <a:off x="2914469" y="6338410"/>
            <a:ext cx="12457637" cy="1678180"/>
          </a:xfrm>
          <a:prstGeom prst="rect">
            <a:avLst/>
          </a:prstGeom>
        </p:spPr>
        <p:txBody>
          <a:bodyPr lIns="0" tIns="0" rIns="0" bIns="0" rtlCol="0" anchor="t">
            <a:spAutoFit/>
          </a:bodyPr>
          <a:lstStyle/>
          <a:p>
            <a:pPr marL="0" lvl="0" indent="0" algn="just">
              <a:lnSpc>
                <a:spcPts val="2647"/>
              </a:lnSpc>
              <a:spcBef>
                <a:spcPct val="0"/>
              </a:spcBef>
            </a:pPr>
            <a:r>
              <a:rPr lang="pt-PT" sz="2343" dirty="0">
                <a:solidFill>
                  <a:srgbClr val="191919"/>
                </a:solidFill>
                <a:latin typeface="Gotham"/>
                <a:ea typeface="Gotham"/>
                <a:cs typeface="Gotham"/>
                <a:sym typeface="Gotham"/>
              </a:rPr>
              <a:t>A aceleração dos processos digitalização que desumanizam as relações e reduzem o espaço da mediação, e que em boa medida decorrem da crescente autonomização das pessoas no mundo financeiro, não pode deixar nas margens todos aqueles que, pessoal ou organizacionalmente, necessitam de atenção especial às suas necessidades.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496020" y="1552090"/>
            <a:ext cx="5240640" cy="683777"/>
          </a:xfrm>
          <a:prstGeom prst="rect">
            <a:avLst/>
          </a:prstGeom>
        </p:spPr>
        <p:txBody>
          <a:bodyPr lIns="0" tIns="0" rIns="0" bIns="0" rtlCol="0" anchor="t">
            <a:spAutoFit/>
          </a:bodyPr>
          <a:lstStyle/>
          <a:p>
            <a:pPr algn="l">
              <a:lnSpc>
                <a:spcPts val="5024"/>
              </a:lnSpc>
            </a:pPr>
            <a:r>
              <a:rPr lang="en-US" sz="5179" b="1" spc="258">
                <a:solidFill>
                  <a:srgbClr val="191919"/>
                </a:solidFill>
                <a:latin typeface="Gotham Bold"/>
                <a:ea typeface="Gotham Bold"/>
                <a:cs typeface="Gotham Bold"/>
                <a:sym typeface="Gotham Bold"/>
              </a:rPr>
              <a:t>Introdução</a:t>
            </a:r>
          </a:p>
        </p:txBody>
      </p:sp>
      <p:sp>
        <p:nvSpPr>
          <p:cNvPr id="3" name="TextBox 3"/>
          <p:cNvSpPr txBox="1"/>
          <p:nvPr/>
        </p:nvSpPr>
        <p:spPr>
          <a:xfrm>
            <a:off x="2496020" y="3297359"/>
            <a:ext cx="12414419" cy="2667397"/>
          </a:xfrm>
          <a:prstGeom prst="rect">
            <a:avLst/>
          </a:prstGeom>
        </p:spPr>
        <p:txBody>
          <a:bodyPr wrap="square" lIns="0" tIns="0" rIns="0" bIns="0" rtlCol="0" anchor="t">
            <a:spAutoFit/>
          </a:bodyPr>
          <a:lstStyle/>
          <a:p>
            <a:pPr marL="0" lvl="0" indent="0" algn="just">
              <a:lnSpc>
                <a:spcPts val="2647"/>
              </a:lnSpc>
              <a:spcBef>
                <a:spcPct val="0"/>
              </a:spcBef>
            </a:pPr>
            <a:r>
              <a:rPr lang="pt-PT" sz="2340" dirty="0">
                <a:solidFill>
                  <a:srgbClr val="191919"/>
                </a:solidFill>
                <a:latin typeface="Gotham"/>
                <a:ea typeface="Gotham"/>
                <a:cs typeface="Gotham"/>
                <a:sym typeface="Gotham"/>
              </a:rPr>
              <a:t>Ciente do papel social dos seguros e dos seus operadores as sociedades </a:t>
            </a:r>
            <a:r>
              <a:rPr lang="pt-PT" sz="2340" dirty="0">
                <a:solidFill>
                  <a:srgbClr val="191919"/>
                </a:solidFill>
                <a:latin typeface="Gotham" panose="020B0604020202020204" charset="0"/>
                <a:ea typeface="Gotham Bold"/>
                <a:cs typeface="Gotham" panose="020B0604020202020204" charset="0"/>
                <a:sym typeface="Gotham Bold"/>
              </a:rPr>
              <a:t>Bull Insurance – Mediação de Seguros, SA, Catarino Seguros – Mediadores de Seguros, Lda. e a NewCall – Mediação de Seguros, Lda</a:t>
            </a:r>
            <a:r>
              <a:rPr lang="pt-PT" sz="2340" dirty="0">
                <a:solidFill>
                  <a:srgbClr val="191919"/>
                </a:solidFill>
                <a:latin typeface="Gotham" panose="020B0604020202020204" charset="0"/>
                <a:ea typeface="Gotham"/>
                <a:cs typeface="Gotham" panose="020B0604020202020204" charset="0"/>
                <a:sym typeface="Gotham"/>
              </a:rPr>
              <a:t>. fundaram </a:t>
            </a:r>
            <a:r>
              <a:rPr lang="pt-PT" sz="2340" dirty="0">
                <a:solidFill>
                  <a:srgbClr val="191919"/>
                </a:solidFill>
                <a:latin typeface="Gotham"/>
                <a:ea typeface="Gotham"/>
                <a:cs typeface="Gotham"/>
                <a:sym typeface="Gotham"/>
              </a:rPr>
              <a:t>o </a:t>
            </a:r>
            <a:r>
              <a:rPr lang="pt-PT" sz="2340" b="1" dirty="0">
                <a:solidFill>
                  <a:srgbClr val="191919"/>
                </a:solidFill>
                <a:latin typeface="Gotham Bold"/>
                <a:ea typeface="Gotham Bold"/>
                <a:cs typeface="Gotham Bold"/>
                <a:sym typeface="Gotham Bold"/>
              </a:rPr>
              <a:t>BEE.DO – Insurance Group</a:t>
            </a:r>
            <a:r>
              <a:rPr lang="pt-PT" sz="2340" dirty="0">
                <a:solidFill>
                  <a:srgbClr val="191919"/>
                </a:solidFill>
                <a:latin typeface="Gotham"/>
                <a:ea typeface="Gotham"/>
                <a:cs typeface="Gotham"/>
                <a:sym typeface="Gotham"/>
              </a:rPr>
              <a:t> que surge com a </a:t>
            </a:r>
            <a:r>
              <a:rPr lang="pt-PT" sz="2340" b="1" dirty="0">
                <a:solidFill>
                  <a:srgbClr val="D6A300"/>
                </a:solidFill>
                <a:latin typeface="Gotham Bold"/>
                <a:ea typeface="Gotham Bold"/>
                <a:cs typeface="Gotham Bold"/>
                <a:sym typeface="Gotham Bold"/>
              </a:rPr>
              <a:t>finalidade de agregar equipas com larga experiência na atividade seguradora</a:t>
            </a:r>
            <a:r>
              <a:rPr lang="pt-PT" sz="2340" dirty="0">
                <a:solidFill>
                  <a:srgbClr val="0D1023"/>
                </a:solidFill>
                <a:latin typeface="Gotham"/>
                <a:ea typeface="Gotham"/>
                <a:cs typeface="Gotham"/>
                <a:sym typeface="Gotham"/>
              </a:rPr>
              <a:t> </a:t>
            </a:r>
            <a:r>
              <a:rPr lang="pt-PT" sz="2340" dirty="0">
                <a:solidFill>
                  <a:srgbClr val="191919"/>
                </a:solidFill>
                <a:latin typeface="Gotham"/>
                <a:ea typeface="Gotham"/>
                <a:cs typeface="Gotham"/>
                <a:sym typeface="Gotham"/>
              </a:rPr>
              <a:t>- cerca de 20 pessoas, com as mais diversas qualificações e especialidades, para, de forma colaborativa, </a:t>
            </a:r>
            <a:r>
              <a:rPr lang="pt-PT" sz="2340" b="1" dirty="0">
                <a:solidFill>
                  <a:srgbClr val="D6A300"/>
                </a:solidFill>
                <a:latin typeface="Gotham Bold"/>
                <a:ea typeface="Gotham Bold"/>
                <a:cs typeface="Gotham Bold"/>
                <a:sym typeface="Gotham Bold"/>
              </a:rPr>
              <a:t>incrementar os fatores de competitividade e desempenho económico</a:t>
            </a:r>
            <a:r>
              <a:rPr lang="pt-PT" sz="2340" dirty="0">
                <a:solidFill>
                  <a:srgbClr val="191919"/>
                </a:solidFill>
                <a:latin typeface="Gotham"/>
                <a:ea typeface="Gotham"/>
                <a:cs typeface="Gotham"/>
                <a:sym typeface="Gotham"/>
              </a:rPr>
              <a:t>, com base numa carteira conjunta de cerca de 10 M€.</a:t>
            </a:r>
          </a:p>
        </p:txBody>
      </p:sp>
      <p:sp>
        <p:nvSpPr>
          <p:cNvPr id="4" name="Freeform 4"/>
          <p:cNvSpPr/>
          <p:nvPr/>
        </p:nvSpPr>
        <p:spPr>
          <a:xfrm>
            <a:off x="2496020" y="8815392"/>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t-PT"/>
          </a:p>
        </p:txBody>
      </p:sp>
      <p:grpSp>
        <p:nvGrpSpPr>
          <p:cNvPr id="5" name="Group 5"/>
          <p:cNvGrpSpPr/>
          <p:nvPr/>
        </p:nvGrpSpPr>
        <p:grpSpPr>
          <a:xfrm>
            <a:off x="11634149" y="-8346173"/>
            <a:ext cx="10994424" cy="12793512"/>
            <a:chOff x="0" y="0"/>
            <a:chExt cx="698500" cy="812800"/>
          </a:xfrm>
        </p:grpSpPr>
        <p:sp>
          <p:nvSpPr>
            <p:cNvPr id="6" name="Freeform 6"/>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57150" cap="sq">
              <a:solidFill>
                <a:srgbClr val="F1C828"/>
              </a:solidFill>
              <a:prstDash val="solid"/>
              <a:miter/>
            </a:ln>
          </p:spPr>
          <p:txBody>
            <a:bodyPr/>
            <a:lstStyle/>
            <a:p>
              <a:endParaRPr lang="pt-PT"/>
            </a:p>
          </p:txBody>
        </p:sp>
        <p:sp>
          <p:nvSpPr>
            <p:cNvPr id="7" name="TextBox 7"/>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
        <p:nvSpPr>
          <p:cNvPr id="8" name="TextBox 8"/>
          <p:cNvSpPr txBox="1"/>
          <p:nvPr/>
        </p:nvSpPr>
        <p:spPr>
          <a:xfrm>
            <a:off x="2496019" y="6103025"/>
            <a:ext cx="12186835" cy="2344930"/>
          </a:xfrm>
          <a:prstGeom prst="rect">
            <a:avLst/>
          </a:prstGeom>
        </p:spPr>
        <p:txBody>
          <a:bodyPr lIns="0" tIns="0" rIns="0" bIns="0" rtlCol="0" anchor="t">
            <a:spAutoFit/>
          </a:bodyPr>
          <a:lstStyle/>
          <a:p>
            <a:pPr algn="just">
              <a:lnSpc>
                <a:spcPts val="2647"/>
              </a:lnSpc>
            </a:pPr>
            <a:r>
              <a:rPr lang="pt-PT" sz="2340" dirty="0">
                <a:solidFill>
                  <a:srgbClr val="191919"/>
                </a:solidFill>
                <a:latin typeface="Gotham"/>
                <a:ea typeface="Gotham"/>
                <a:cs typeface="Gotham"/>
                <a:sym typeface="Gotham"/>
              </a:rPr>
              <a:t>Trata-se ainda de um </a:t>
            </a:r>
            <a:r>
              <a:rPr lang="pt-PT" sz="2340" b="1" dirty="0">
                <a:solidFill>
                  <a:srgbClr val="191919"/>
                </a:solidFill>
                <a:latin typeface="Gotham Bold"/>
                <a:ea typeface="Gotham Bold"/>
                <a:cs typeface="Gotham Bold"/>
                <a:sym typeface="Gotham Bold"/>
              </a:rPr>
              <a:t>projeto com ambição nacional</a:t>
            </a:r>
            <a:r>
              <a:rPr lang="pt-PT" sz="2340" dirty="0">
                <a:solidFill>
                  <a:srgbClr val="191919"/>
                </a:solidFill>
                <a:latin typeface="Gotham"/>
                <a:ea typeface="Gotham"/>
                <a:cs typeface="Gotham"/>
                <a:sym typeface="Gotham"/>
              </a:rPr>
              <a:t>, que integrará um número crescente de associados e parceiros procurando, nomeadamente, levar resposta qualificada aos pontos mais afastados dos grandes centros, igualmente necessitados de respostas mais qualificadas. </a:t>
            </a:r>
          </a:p>
          <a:p>
            <a:pPr algn="just">
              <a:lnSpc>
                <a:spcPts val="2647"/>
              </a:lnSpc>
            </a:pPr>
            <a:endParaRPr lang="pt-PT" sz="2340" dirty="0">
              <a:solidFill>
                <a:srgbClr val="191919"/>
              </a:solidFill>
              <a:latin typeface="Gotham"/>
              <a:ea typeface="Gotham"/>
              <a:cs typeface="Gotham"/>
              <a:sym typeface="Gotham"/>
            </a:endParaRPr>
          </a:p>
          <a:p>
            <a:pPr marL="0" lvl="0" indent="0" algn="just">
              <a:lnSpc>
                <a:spcPts val="2647"/>
              </a:lnSpc>
              <a:spcBef>
                <a:spcPct val="0"/>
              </a:spcBef>
            </a:pPr>
            <a:r>
              <a:rPr lang="pt-PT" sz="2340" b="1" dirty="0">
                <a:solidFill>
                  <a:srgbClr val="191919"/>
                </a:solidFill>
                <a:latin typeface="Gotham Bold"/>
                <a:ea typeface="Gotham Bold"/>
                <a:cs typeface="Gotham Bold"/>
                <a:sym typeface="Gotham Bold"/>
              </a:rPr>
              <a:t>É nesta filosofia, sob essa marca e naquela categoria que a todos os distribuidores que integrarão o projeto operarão a partir de janeiro de 2025.</a:t>
            </a:r>
          </a:p>
        </p:txBody>
      </p:sp>
      <p:sp>
        <p:nvSpPr>
          <p:cNvPr id="9" name="TextBox 9"/>
          <p:cNvSpPr txBox="1"/>
          <p:nvPr/>
        </p:nvSpPr>
        <p:spPr>
          <a:xfrm>
            <a:off x="14910439" y="8447955"/>
            <a:ext cx="2735229" cy="401927"/>
          </a:xfrm>
          <a:prstGeom prst="rect">
            <a:avLst/>
          </a:prstGeom>
        </p:spPr>
        <p:txBody>
          <a:bodyPr lIns="0" tIns="0" rIns="0" bIns="0" rtlCol="0" anchor="t">
            <a:spAutoFit/>
          </a:bodyPr>
          <a:lstStyle/>
          <a:p>
            <a:pPr algn="r">
              <a:lnSpc>
                <a:spcPts val="3284"/>
              </a:lnSpc>
            </a:pPr>
            <a:r>
              <a:rPr lang="en-US" sz="2346" b="1">
                <a:solidFill>
                  <a:srgbClr val="191919"/>
                </a:solidFill>
                <a:latin typeface="Gotham Bold"/>
                <a:ea typeface="Gotham Bold"/>
                <a:cs typeface="Gotham Bold"/>
                <a:sym typeface="Gotham Bold"/>
              </a:rPr>
              <a:t>Fundadores</a:t>
            </a:r>
          </a:p>
        </p:txBody>
      </p:sp>
      <p:sp>
        <p:nvSpPr>
          <p:cNvPr id="10" name="Freeform 10"/>
          <p:cNvSpPr/>
          <p:nvPr/>
        </p:nvSpPr>
        <p:spPr>
          <a:xfrm>
            <a:off x="11079965" y="8933627"/>
            <a:ext cx="6565702" cy="888843"/>
          </a:xfrm>
          <a:custGeom>
            <a:avLst/>
            <a:gdLst/>
            <a:ahLst/>
            <a:cxnLst/>
            <a:rect l="l" t="t" r="r" b="b"/>
            <a:pathLst>
              <a:path w="6565702" h="888843">
                <a:moveTo>
                  <a:pt x="0" y="0"/>
                </a:moveTo>
                <a:lnTo>
                  <a:pt x="6565702" y="0"/>
                </a:lnTo>
                <a:lnTo>
                  <a:pt x="6565702" y="888843"/>
                </a:lnTo>
                <a:lnTo>
                  <a:pt x="0" y="888843"/>
                </a:lnTo>
                <a:lnTo>
                  <a:pt x="0" y="0"/>
                </a:lnTo>
                <a:close/>
              </a:path>
            </a:pathLst>
          </a:custGeom>
          <a:blipFill>
            <a:blip r:embed="rId4"/>
            <a:stretch>
              <a:fillRect/>
            </a:stretch>
          </a:blipFill>
        </p:spPr>
        <p:txBody>
          <a:bodyPr/>
          <a:lstStyle/>
          <a:p>
            <a:endParaRPr lang="pt-PT"/>
          </a:p>
        </p:txBody>
      </p:sp>
      <p:grpSp>
        <p:nvGrpSpPr>
          <p:cNvPr id="11" name="Group 11"/>
          <p:cNvGrpSpPr/>
          <p:nvPr/>
        </p:nvGrpSpPr>
        <p:grpSpPr>
          <a:xfrm>
            <a:off x="706082" y="1952203"/>
            <a:ext cx="992463" cy="1154866"/>
            <a:chOff x="0" y="0"/>
            <a:chExt cx="698500" cy="812800"/>
          </a:xfrm>
        </p:grpSpPr>
        <p:sp>
          <p:nvSpPr>
            <p:cNvPr id="12" name="Freeform 12"/>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13" name="TextBox 13"/>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1</a:t>
              </a:r>
            </a:p>
          </p:txBody>
        </p:sp>
      </p:grpSp>
      <p:grpSp>
        <p:nvGrpSpPr>
          <p:cNvPr id="14" name="Group 14"/>
          <p:cNvGrpSpPr/>
          <p:nvPr/>
        </p:nvGrpSpPr>
        <p:grpSpPr>
          <a:xfrm>
            <a:off x="948235" y="4447339"/>
            <a:ext cx="508158" cy="627684"/>
            <a:chOff x="0" y="0"/>
            <a:chExt cx="698500" cy="862798"/>
          </a:xfrm>
        </p:grpSpPr>
        <p:sp>
          <p:nvSpPr>
            <p:cNvPr id="15" name="Freeform 1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6" name="TextBox 1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id="17" name="Group 17"/>
          <p:cNvGrpSpPr/>
          <p:nvPr/>
        </p:nvGrpSpPr>
        <p:grpSpPr>
          <a:xfrm>
            <a:off x="948235" y="3107362"/>
            <a:ext cx="508158" cy="627684"/>
            <a:chOff x="0" y="0"/>
            <a:chExt cx="698500" cy="862798"/>
          </a:xfrm>
        </p:grpSpPr>
        <p:sp>
          <p:nvSpPr>
            <p:cNvPr id="18" name="Freeform 1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9" name="TextBox 1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id="20" name="Group 20"/>
          <p:cNvGrpSpPr/>
          <p:nvPr/>
        </p:nvGrpSpPr>
        <p:grpSpPr>
          <a:xfrm>
            <a:off x="948235" y="5115753"/>
            <a:ext cx="508158" cy="627684"/>
            <a:chOff x="0" y="0"/>
            <a:chExt cx="698500" cy="862798"/>
          </a:xfrm>
        </p:grpSpPr>
        <p:sp>
          <p:nvSpPr>
            <p:cNvPr id="21" name="Freeform 2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2" name="TextBox 2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id="23" name="Group 23"/>
          <p:cNvGrpSpPr/>
          <p:nvPr/>
        </p:nvGrpSpPr>
        <p:grpSpPr>
          <a:xfrm>
            <a:off x="948235" y="3776486"/>
            <a:ext cx="508158" cy="627684"/>
            <a:chOff x="0" y="0"/>
            <a:chExt cx="698500" cy="862798"/>
          </a:xfrm>
        </p:grpSpPr>
        <p:sp>
          <p:nvSpPr>
            <p:cNvPr id="24" name="Freeform 2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5" name="TextBox 2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id="26" name="Group 26"/>
          <p:cNvGrpSpPr/>
          <p:nvPr/>
        </p:nvGrpSpPr>
        <p:grpSpPr>
          <a:xfrm>
            <a:off x="948235" y="6455730"/>
            <a:ext cx="508158" cy="627684"/>
            <a:chOff x="0" y="0"/>
            <a:chExt cx="698500" cy="862798"/>
          </a:xfrm>
        </p:grpSpPr>
        <p:sp>
          <p:nvSpPr>
            <p:cNvPr id="27" name="Freeform 2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8" name="TextBox 2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id="29" name="Group 29"/>
          <p:cNvGrpSpPr/>
          <p:nvPr/>
        </p:nvGrpSpPr>
        <p:grpSpPr>
          <a:xfrm>
            <a:off x="948235" y="5784877"/>
            <a:ext cx="508158" cy="627684"/>
            <a:chOff x="0" y="0"/>
            <a:chExt cx="698500" cy="862798"/>
          </a:xfrm>
        </p:grpSpPr>
        <p:sp>
          <p:nvSpPr>
            <p:cNvPr id="30" name="Freeform 3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1" name="TextBox 3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id="32" name="Group 32"/>
          <p:cNvGrpSpPr/>
          <p:nvPr/>
        </p:nvGrpSpPr>
        <p:grpSpPr>
          <a:xfrm>
            <a:off x="948235" y="7123361"/>
            <a:ext cx="508158" cy="627684"/>
            <a:chOff x="0" y="0"/>
            <a:chExt cx="698500" cy="862798"/>
          </a:xfrm>
        </p:grpSpPr>
        <p:sp>
          <p:nvSpPr>
            <p:cNvPr id="33" name="Freeform 3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4" name="TextBox 3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id="35" name="Group 35"/>
          <p:cNvGrpSpPr/>
          <p:nvPr/>
        </p:nvGrpSpPr>
        <p:grpSpPr>
          <a:xfrm>
            <a:off x="977741" y="7760846"/>
            <a:ext cx="508158" cy="627684"/>
            <a:chOff x="0" y="0"/>
            <a:chExt cx="698500" cy="862798"/>
          </a:xfrm>
        </p:grpSpPr>
        <p:sp>
          <p:nvSpPr>
            <p:cNvPr id="36" name="Freeform 3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7" name="TextBox 3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9</a:t>
              </a:r>
            </a:p>
          </p:txBody>
        </p:sp>
      </p:grpSp>
      <p:grpSp>
        <p:nvGrpSpPr>
          <p:cNvPr id="38" name="Group 38"/>
          <p:cNvGrpSpPr/>
          <p:nvPr/>
        </p:nvGrpSpPr>
        <p:grpSpPr>
          <a:xfrm>
            <a:off x="977741" y="8436155"/>
            <a:ext cx="508158" cy="627684"/>
            <a:chOff x="0" y="0"/>
            <a:chExt cx="698500" cy="862798"/>
          </a:xfrm>
        </p:grpSpPr>
        <p:sp>
          <p:nvSpPr>
            <p:cNvPr id="39" name="Freeform 3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0" name="TextBox 4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10</a:t>
              </a:r>
            </a:p>
          </p:txBody>
        </p:sp>
      </p:grpSp>
      <p:grpSp>
        <p:nvGrpSpPr>
          <p:cNvPr id="41" name="Group 41"/>
          <p:cNvGrpSpPr/>
          <p:nvPr/>
        </p:nvGrpSpPr>
        <p:grpSpPr>
          <a:xfrm>
            <a:off x="977741" y="9101940"/>
            <a:ext cx="508158" cy="627684"/>
            <a:chOff x="0" y="0"/>
            <a:chExt cx="698500" cy="862798"/>
          </a:xfrm>
        </p:grpSpPr>
        <p:sp>
          <p:nvSpPr>
            <p:cNvPr id="42" name="Freeform 4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3" name="TextBox 4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11</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sp>
        <p:nvSpPr>
          <p:cNvPr id="2" name="Freeform 2"/>
          <p:cNvSpPr/>
          <p:nvPr/>
        </p:nvSpPr>
        <p:spPr>
          <a:xfrm>
            <a:off x="2783163" y="1787834"/>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t-PT"/>
          </a:p>
        </p:txBody>
      </p:sp>
      <p:grpSp>
        <p:nvGrpSpPr>
          <p:cNvPr id="3" name="Group 3"/>
          <p:cNvGrpSpPr/>
          <p:nvPr/>
        </p:nvGrpSpPr>
        <p:grpSpPr>
          <a:xfrm>
            <a:off x="2783163" y="6104562"/>
            <a:ext cx="12721674" cy="2394604"/>
            <a:chOff x="0" y="0"/>
            <a:chExt cx="3350564" cy="630678"/>
          </a:xfrm>
        </p:grpSpPr>
        <p:sp>
          <p:nvSpPr>
            <p:cNvPr id="4" name="Freeform 4"/>
            <p:cNvSpPr/>
            <p:nvPr/>
          </p:nvSpPr>
          <p:spPr>
            <a:xfrm>
              <a:off x="0" y="0"/>
              <a:ext cx="3350564" cy="630678"/>
            </a:xfrm>
            <a:custGeom>
              <a:avLst/>
              <a:gdLst/>
              <a:ahLst/>
              <a:cxnLst/>
              <a:rect l="l" t="t" r="r" b="b"/>
              <a:pathLst>
                <a:path w="3350564" h="630678">
                  <a:moveTo>
                    <a:pt x="0" y="0"/>
                  </a:moveTo>
                  <a:lnTo>
                    <a:pt x="3350564" y="0"/>
                  </a:lnTo>
                  <a:lnTo>
                    <a:pt x="3350564" y="630678"/>
                  </a:lnTo>
                  <a:lnTo>
                    <a:pt x="0" y="630678"/>
                  </a:lnTo>
                  <a:close/>
                </a:path>
              </a:pathLst>
            </a:custGeom>
            <a:solidFill>
              <a:srgbClr val="F1C828"/>
            </a:solidFill>
          </p:spPr>
          <p:txBody>
            <a:bodyPr/>
            <a:lstStyle/>
            <a:p>
              <a:endParaRPr lang="pt-PT"/>
            </a:p>
          </p:txBody>
        </p:sp>
        <p:sp>
          <p:nvSpPr>
            <p:cNvPr id="5" name="TextBox 5"/>
            <p:cNvSpPr txBox="1"/>
            <p:nvPr/>
          </p:nvSpPr>
          <p:spPr>
            <a:xfrm>
              <a:off x="0" y="-28575"/>
              <a:ext cx="3350564" cy="659253"/>
            </a:xfrm>
            <a:prstGeom prst="rect">
              <a:avLst/>
            </a:prstGeom>
          </p:spPr>
          <p:txBody>
            <a:bodyPr lIns="50800" tIns="50800" rIns="50800" bIns="50800" rtlCol="0" anchor="ctr"/>
            <a:lstStyle/>
            <a:p>
              <a:pPr algn="ctr">
                <a:lnSpc>
                  <a:spcPts val="2380"/>
                </a:lnSpc>
              </a:pPr>
              <a:endParaRPr/>
            </a:p>
          </p:txBody>
        </p:sp>
      </p:grpSp>
      <p:sp>
        <p:nvSpPr>
          <p:cNvPr id="6" name="TextBox 6"/>
          <p:cNvSpPr txBox="1"/>
          <p:nvPr/>
        </p:nvSpPr>
        <p:spPr>
          <a:xfrm>
            <a:off x="2783163" y="2233854"/>
            <a:ext cx="8450880" cy="887603"/>
          </a:xfrm>
          <a:prstGeom prst="rect">
            <a:avLst/>
          </a:prstGeom>
        </p:spPr>
        <p:txBody>
          <a:bodyPr lIns="0" tIns="0" rIns="0" bIns="0" rtlCol="0" anchor="t">
            <a:spAutoFit/>
          </a:bodyPr>
          <a:lstStyle/>
          <a:p>
            <a:pPr algn="l">
              <a:lnSpc>
                <a:spcPts val="7252"/>
              </a:lnSpc>
            </a:pPr>
            <a:r>
              <a:rPr lang="en-US" sz="5180" b="1">
                <a:solidFill>
                  <a:srgbClr val="191919"/>
                </a:solidFill>
                <a:latin typeface="Gotham Bold"/>
                <a:ea typeface="Gotham Bold"/>
                <a:cs typeface="Gotham Bold"/>
                <a:sym typeface="Gotham Bold"/>
              </a:rPr>
              <a:t>Porquê?</a:t>
            </a:r>
          </a:p>
        </p:txBody>
      </p:sp>
      <p:sp>
        <p:nvSpPr>
          <p:cNvPr id="7" name="TextBox 7"/>
          <p:cNvSpPr txBox="1"/>
          <p:nvPr/>
        </p:nvSpPr>
        <p:spPr>
          <a:xfrm>
            <a:off x="2783163" y="3445307"/>
            <a:ext cx="12721674" cy="2344930"/>
          </a:xfrm>
          <a:prstGeom prst="rect">
            <a:avLst/>
          </a:prstGeom>
        </p:spPr>
        <p:txBody>
          <a:bodyPr lIns="0" tIns="0" rIns="0" bIns="0" rtlCol="0" anchor="t">
            <a:spAutoFit/>
          </a:bodyPr>
          <a:lstStyle/>
          <a:p>
            <a:pPr marL="0" lvl="0" indent="0" algn="just">
              <a:lnSpc>
                <a:spcPts val="2647"/>
              </a:lnSpc>
              <a:spcBef>
                <a:spcPct val="0"/>
              </a:spcBef>
            </a:pPr>
            <a:r>
              <a:rPr lang="en-US" sz="2343" dirty="0">
                <a:solidFill>
                  <a:srgbClr val="191919"/>
                </a:solidFill>
                <a:latin typeface="Gotham"/>
                <a:ea typeface="Gotham"/>
                <a:cs typeface="Gotham"/>
                <a:sym typeface="Gotham"/>
              </a:rPr>
              <a:t>O mercado dos seguros </a:t>
            </a:r>
            <a:r>
              <a:rPr lang="en-US" sz="2343" dirty="0" err="1">
                <a:solidFill>
                  <a:srgbClr val="191919"/>
                </a:solidFill>
                <a:latin typeface="Gotham"/>
                <a:ea typeface="Gotham"/>
                <a:cs typeface="Gotham"/>
                <a:sym typeface="Gotham"/>
              </a:rPr>
              <a:t>em</a:t>
            </a:r>
            <a:r>
              <a:rPr lang="en-US" sz="2343" dirty="0">
                <a:solidFill>
                  <a:srgbClr val="191919"/>
                </a:solidFill>
                <a:latin typeface="Gotham"/>
                <a:ea typeface="Gotham"/>
                <a:cs typeface="Gotham"/>
                <a:sym typeface="Gotham"/>
              </a:rPr>
              <a:t> Portugal ter </a:t>
            </a:r>
            <a:r>
              <a:rPr lang="en-US" sz="2343" dirty="0" err="1">
                <a:solidFill>
                  <a:srgbClr val="191919"/>
                </a:solidFill>
                <a:latin typeface="Gotham"/>
                <a:ea typeface="Gotham"/>
                <a:cs typeface="Gotham"/>
                <a:sym typeface="Gotham"/>
              </a:rPr>
              <a:t>vindo</a:t>
            </a:r>
            <a:r>
              <a:rPr lang="en-US" sz="2343" dirty="0">
                <a:solidFill>
                  <a:srgbClr val="191919"/>
                </a:solidFill>
                <a:latin typeface="Gotham"/>
                <a:ea typeface="Gotham"/>
                <a:cs typeface="Gotham"/>
                <a:sym typeface="Gotham"/>
              </a:rPr>
              <a:t> a </a:t>
            </a:r>
            <a:r>
              <a:rPr lang="en-US" sz="2343" dirty="0" err="1">
                <a:solidFill>
                  <a:srgbClr val="191919"/>
                </a:solidFill>
                <a:latin typeface="Gotham"/>
                <a:ea typeface="Gotham"/>
                <a:cs typeface="Gotham"/>
                <a:sym typeface="Gotham"/>
              </a:rPr>
              <a:t>consolidar</a:t>
            </a:r>
            <a:r>
              <a:rPr lang="en-US" sz="2343" dirty="0">
                <a:solidFill>
                  <a:srgbClr val="191919"/>
                </a:solidFill>
                <a:latin typeface="Gotham"/>
                <a:ea typeface="Gotham"/>
                <a:cs typeface="Gotham"/>
                <a:sym typeface="Gotham"/>
              </a:rPr>
              <a:t> de forma </a:t>
            </a:r>
            <a:r>
              <a:rPr lang="en-US" sz="2343" dirty="0" err="1">
                <a:solidFill>
                  <a:srgbClr val="191919"/>
                </a:solidFill>
                <a:latin typeface="Gotham"/>
                <a:ea typeface="Gotham"/>
                <a:cs typeface="Gotham"/>
                <a:sym typeface="Gotham"/>
              </a:rPr>
              <a:t>consistente</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colocando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operadores</a:t>
            </a:r>
            <a:r>
              <a:rPr lang="en-US" sz="2343" dirty="0">
                <a:solidFill>
                  <a:srgbClr val="191919"/>
                </a:solidFill>
                <a:latin typeface="Gotham"/>
                <a:ea typeface="Gotham"/>
                <a:cs typeface="Gotham"/>
                <a:sym typeface="Gotham"/>
              </a:rPr>
              <a:t> de </a:t>
            </a:r>
            <a:r>
              <a:rPr lang="en-US" sz="2343" dirty="0" err="1">
                <a:solidFill>
                  <a:srgbClr val="191919"/>
                </a:solidFill>
                <a:latin typeface="Gotham"/>
                <a:ea typeface="Gotham"/>
                <a:cs typeface="Gotham"/>
                <a:sym typeface="Gotham"/>
              </a:rPr>
              <a:t>menor</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dimensão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novos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desafios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que</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só</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poderão</a:t>
            </a:r>
            <a:r>
              <a:rPr lang="en-US" sz="2343" dirty="0">
                <a:solidFill>
                  <a:srgbClr val="191919"/>
                </a:solidFill>
                <a:latin typeface="Gotham"/>
                <a:ea typeface="Gotham"/>
                <a:cs typeface="Gotham"/>
                <a:sym typeface="Gotham"/>
              </a:rPr>
              <a:t> ser </a:t>
            </a:r>
            <a:r>
              <a:rPr lang="en-US" sz="2343" dirty="0" err="1">
                <a:solidFill>
                  <a:srgbClr val="191919"/>
                </a:solidFill>
                <a:latin typeface="Gotham"/>
                <a:ea typeface="Gotham"/>
                <a:cs typeface="Gotham"/>
                <a:sym typeface="Gotham"/>
              </a:rPr>
              <a:t>ultrapassados</a:t>
            </a:r>
            <a:r>
              <a:rPr lang="en-US" sz="2343" dirty="0">
                <a:solidFill>
                  <a:srgbClr val="191919"/>
                </a:solidFill>
                <a:latin typeface="Gotham"/>
                <a:ea typeface="Gotham"/>
                <a:cs typeface="Gotham"/>
                <a:sym typeface="Gotham"/>
              </a:rPr>
              <a:t> de forma </a:t>
            </a:r>
            <a:r>
              <a:rPr lang="en-US" sz="2343" dirty="0" err="1">
                <a:solidFill>
                  <a:srgbClr val="191919"/>
                </a:solidFill>
                <a:latin typeface="Gotham"/>
                <a:ea typeface="Gotham"/>
                <a:cs typeface="Gotham"/>
                <a:sym typeface="Gotham"/>
              </a:rPr>
              <a:t>colaborativa</a:t>
            </a:r>
            <a:r>
              <a:rPr lang="en-US" sz="2343" dirty="0">
                <a:solidFill>
                  <a:srgbClr val="191919"/>
                </a:solidFill>
                <a:latin typeface="Gotham"/>
                <a:ea typeface="Gotham"/>
                <a:cs typeface="Gotham"/>
                <a:sym typeface="Gotham"/>
              </a:rPr>
              <a:t>. A </a:t>
            </a:r>
            <a:r>
              <a:rPr lang="en-US" sz="2343" b="1" dirty="0" err="1">
                <a:solidFill>
                  <a:srgbClr val="191919"/>
                </a:solidFill>
                <a:latin typeface="Gotham Bold"/>
                <a:ea typeface="Gotham Bold"/>
                <a:cs typeface="Gotham Bold"/>
                <a:sym typeface="Gotham Bold"/>
              </a:rPr>
              <a:t>cooperação</a:t>
            </a:r>
            <a:r>
              <a:rPr lang="en-US" sz="2343" b="1" dirty="0">
                <a:solidFill>
                  <a:srgbClr val="191919"/>
                </a:solidFill>
                <a:latin typeface="Gotham Bold"/>
                <a:ea typeface="Gotham Bold"/>
                <a:cs typeface="Gotham Bold"/>
                <a:sym typeface="Gotham Bold"/>
              </a:rPr>
              <a:t> e a </a:t>
            </a:r>
            <a:r>
              <a:rPr lang="en-US" sz="2343" b="1" dirty="0" err="1">
                <a:solidFill>
                  <a:srgbClr val="191919"/>
                </a:solidFill>
                <a:latin typeface="Gotham Bold"/>
                <a:ea typeface="Gotham Bold"/>
                <a:cs typeface="Gotham Bold"/>
                <a:sym typeface="Gotham Bold"/>
              </a:rPr>
              <a:t>partilha</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são</a:t>
            </a:r>
            <a:r>
              <a:rPr lang="en-US" sz="2343" b="1" dirty="0">
                <a:solidFill>
                  <a:srgbClr val="191919"/>
                </a:solidFill>
                <a:latin typeface="Gotham Bold"/>
                <a:ea typeface="Gotham Bold"/>
                <a:cs typeface="Gotham Bold"/>
                <a:sym typeface="Gotham Bold"/>
              </a:rPr>
              <a:t> a </a:t>
            </a:r>
            <a:r>
              <a:rPr lang="en-US" sz="2343" b="1" dirty="0" err="1">
                <a:solidFill>
                  <a:srgbClr val="191919"/>
                </a:solidFill>
                <a:latin typeface="Gotham Bold"/>
                <a:ea typeface="Gotham Bold"/>
                <a:cs typeface="Gotham Bold"/>
                <a:sym typeface="Gotham Bold"/>
              </a:rPr>
              <a:t>chave</a:t>
            </a:r>
            <a:r>
              <a:rPr lang="en-US" sz="2343" b="1" dirty="0">
                <a:solidFill>
                  <a:srgbClr val="191919"/>
                </a:solidFill>
                <a:latin typeface="Gotham Bold"/>
                <a:ea typeface="Gotham Bold"/>
                <a:cs typeface="Gotham Bold"/>
                <a:sym typeface="Gotham Bold"/>
              </a:rPr>
              <a:t> do </a:t>
            </a:r>
            <a:r>
              <a:rPr lang="en-US" sz="2343" b="1" dirty="0" err="1">
                <a:solidFill>
                  <a:srgbClr val="191919"/>
                </a:solidFill>
                <a:latin typeface="Gotham Bold"/>
                <a:ea typeface="Gotham Bold"/>
                <a:cs typeface="Gotham Bold"/>
                <a:sym typeface="Gotham Bold"/>
              </a:rPr>
              <a:t>desenvolvimento</a:t>
            </a:r>
            <a:r>
              <a:rPr lang="en-US" sz="2343" b="1" dirty="0">
                <a:solidFill>
                  <a:srgbClr val="191919"/>
                </a:solidFill>
                <a:latin typeface="Gotham Bold"/>
                <a:ea typeface="Gotham Bold"/>
                <a:cs typeface="Gotham Bold"/>
                <a:sym typeface="Gotham Bold"/>
              </a:rPr>
              <a:t> de </a:t>
            </a:r>
            <a:r>
              <a:rPr lang="en-US" sz="2343" b="1" dirty="0" err="1">
                <a:solidFill>
                  <a:srgbClr val="191919"/>
                </a:solidFill>
                <a:latin typeface="Gotham Bold"/>
                <a:ea typeface="Gotham Bold"/>
                <a:cs typeface="Gotham Bold"/>
                <a:sym typeface="Gotham Bold"/>
              </a:rPr>
              <a:t>negócios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que</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permite</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reduzir</a:t>
            </a:r>
            <a:r>
              <a:rPr lang="en-US" sz="2343" dirty="0">
                <a:solidFill>
                  <a:srgbClr val="191919"/>
                </a:solidFill>
                <a:latin typeface="Gotham"/>
                <a:ea typeface="Gotham"/>
                <a:cs typeface="Gotham"/>
                <a:sym typeface="Gotham"/>
              </a:rPr>
              <a:t> a </a:t>
            </a:r>
            <a:r>
              <a:rPr lang="en-US" sz="2343" dirty="0" err="1">
                <a:solidFill>
                  <a:srgbClr val="191919"/>
                </a:solidFill>
                <a:latin typeface="Gotham"/>
                <a:ea typeface="Gotham"/>
                <a:cs typeface="Gotham"/>
                <a:sym typeface="Gotham"/>
              </a:rPr>
              <a:t>turbulência</a:t>
            </a:r>
            <a:r>
              <a:rPr lang="en-US" sz="2343" dirty="0">
                <a:solidFill>
                  <a:srgbClr val="191919"/>
                </a:solidFill>
                <a:latin typeface="Gotham"/>
                <a:ea typeface="Gotham"/>
                <a:cs typeface="Gotham"/>
                <a:sym typeface="Gotham"/>
              </a:rPr>
              <a:t> dos mercados, </a:t>
            </a:r>
            <a:r>
              <a:rPr lang="en-US" sz="2343" dirty="0" err="1">
                <a:solidFill>
                  <a:srgbClr val="191919"/>
                </a:solidFill>
                <a:latin typeface="Gotham"/>
                <a:ea typeface="Gotham"/>
                <a:cs typeface="Gotham"/>
                <a:sym typeface="Gotham"/>
              </a:rPr>
              <a:t>assim</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como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conjugar</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vantagens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numa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ótica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em</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que</a:t>
            </a:r>
            <a:r>
              <a:rPr lang="en-US" sz="2343" dirty="0">
                <a:solidFill>
                  <a:srgbClr val="191919"/>
                </a:solidFill>
                <a:latin typeface="Gotham"/>
                <a:ea typeface="Gotham"/>
                <a:cs typeface="Gotham"/>
                <a:sym typeface="Gotham"/>
              </a:rPr>
              <a:t> o </a:t>
            </a:r>
            <a:r>
              <a:rPr lang="en-US" sz="2343" dirty="0" err="1">
                <a:solidFill>
                  <a:srgbClr val="191919"/>
                </a:solidFill>
                <a:latin typeface="Gotham"/>
                <a:ea typeface="Gotham"/>
                <a:cs typeface="Gotham"/>
                <a:sym typeface="Gotham"/>
              </a:rPr>
              <a:t>benefício</a:t>
            </a:r>
            <a:r>
              <a:rPr lang="en-US" sz="2343" dirty="0">
                <a:solidFill>
                  <a:srgbClr val="191919"/>
                </a:solidFill>
                <a:latin typeface="Gotham"/>
                <a:ea typeface="Gotham"/>
                <a:cs typeface="Gotham"/>
                <a:sym typeface="Gotham"/>
              </a:rPr>
              <a:t> global é superior </a:t>
            </a:r>
            <a:r>
              <a:rPr lang="en-US" sz="2343" dirty="0" err="1">
                <a:solidFill>
                  <a:srgbClr val="191919"/>
                </a:solidFill>
                <a:latin typeface="Gotham"/>
                <a:ea typeface="Gotham"/>
                <a:cs typeface="Gotham"/>
                <a:sym typeface="Gotham"/>
              </a:rPr>
              <a:t>ao</a:t>
            </a:r>
            <a:r>
              <a:rPr lang="en-US" sz="2343" dirty="0">
                <a:solidFill>
                  <a:srgbClr val="191919"/>
                </a:solidFill>
                <a:latin typeface="Gotham"/>
                <a:ea typeface="Gotham"/>
                <a:cs typeface="Gotham"/>
                <a:sym typeface="Gotham"/>
              </a:rPr>
              <a:t> da </a:t>
            </a:r>
            <a:r>
              <a:rPr lang="en-US" sz="2343" dirty="0" err="1">
                <a:solidFill>
                  <a:srgbClr val="191919"/>
                </a:solidFill>
                <a:latin typeface="Gotham"/>
                <a:ea typeface="Gotham"/>
                <a:cs typeface="Gotham"/>
                <a:sym typeface="Gotham"/>
              </a:rPr>
              <a:t>ação</a:t>
            </a:r>
            <a:r>
              <a:rPr lang="en-US" sz="2343" dirty="0">
                <a:solidFill>
                  <a:srgbClr val="191919"/>
                </a:solidFill>
                <a:latin typeface="Gotham"/>
                <a:ea typeface="Gotham"/>
                <a:cs typeface="Gotham"/>
                <a:sym typeface="Gotham"/>
              </a:rPr>
              <a:t> individual. É, </a:t>
            </a:r>
            <a:r>
              <a:rPr lang="en-US" sz="2343" dirty="0" err="1">
                <a:solidFill>
                  <a:srgbClr val="191919"/>
                </a:solidFill>
                <a:latin typeface="Gotham"/>
                <a:ea typeface="Gotham"/>
                <a:cs typeface="Gotham"/>
                <a:sym typeface="Gotham"/>
              </a:rPr>
              <a:t>por</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isso</a:t>
            </a:r>
            <a:r>
              <a:rPr lang="en-US" sz="2343" dirty="0">
                <a:solidFill>
                  <a:srgbClr val="191919"/>
                </a:solidFill>
                <a:latin typeface="Gotham"/>
                <a:ea typeface="Gotham"/>
                <a:cs typeface="Gotham"/>
                <a:sym typeface="Gotham"/>
              </a:rPr>
              <a:t>, um </a:t>
            </a:r>
            <a:r>
              <a:rPr lang="en-US" sz="2343" dirty="0" err="1">
                <a:solidFill>
                  <a:srgbClr val="191919"/>
                </a:solidFill>
                <a:latin typeface="Gotham"/>
                <a:ea typeface="Gotham"/>
                <a:cs typeface="Gotham"/>
                <a:sym typeface="Gotham"/>
              </a:rPr>
              <a:t>importante</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meio</a:t>
            </a:r>
            <a:r>
              <a:rPr lang="en-US" sz="2343" dirty="0">
                <a:solidFill>
                  <a:srgbClr val="191919"/>
                </a:solidFill>
                <a:latin typeface="Gotham"/>
                <a:ea typeface="Gotham"/>
                <a:cs typeface="Gotham"/>
                <a:sym typeface="Gotham"/>
              </a:rPr>
              <a:t> para </a:t>
            </a:r>
            <a:r>
              <a:rPr lang="en-US" sz="2343" dirty="0" err="1">
                <a:solidFill>
                  <a:srgbClr val="191919"/>
                </a:solidFill>
                <a:latin typeface="Gotham"/>
                <a:ea typeface="Gotham"/>
                <a:cs typeface="Gotham"/>
                <a:sym typeface="Gotham"/>
              </a:rPr>
              <a:t>potenciar</a:t>
            </a:r>
            <a:r>
              <a:rPr lang="en-US" sz="2343" dirty="0">
                <a:solidFill>
                  <a:srgbClr val="191919"/>
                </a:solidFill>
                <a:latin typeface="Gotham"/>
                <a:ea typeface="Gotham"/>
                <a:cs typeface="Gotham"/>
                <a:sym typeface="Gotham"/>
              </a:rPr>
              <a:t> a </a:t>
            </a:r>
            <a:r>
              <a:rPr lang="en-US" sz="2343" dirty="0" err="1">
                <a:solidFill>
                  <a:srgbClr val="191919"/>
                </a:solidFill>
                <a:latin typeface="Gotham"/>
                <a:ea typeface="Gotham"/>
                <a:cs typeface="Gotham"/>
                <a:sym typeface="Gotham"/>
              </a:rPr>
              <a:t>competitividade</a:t>
            </a:r>
            <a:r>
              <a:rPr lang="en-US" sz="2343" dirty="0">
                <a:solidFill>
                  <a:srgbClr val="191919"/>
                </a:solidFill>
                <a:latin typeface="Gotham"/>
                <a:ea typeface="Gotham"/>
                <a:cs typeface="Gotham"/>
                <a:sym typeface="Gotham"/>
              </a:rPr>
              <a:t> dos </a:t>
            </a:r>
            <a:r>
              <a:rPr lang="en-US" sz="2343" dirty="0" err="1">
                <a:solidFill>
                  <a:srgbClr val="191919"/>
                </a:solidFill>
                <a:latin typeface="Gotham"/>
                <a:ea typeface="Gotham"/>
                <a:cs typeface="Gotham"/>
                <a:sym typeface="Gotham"/>
              </a:rPr>
              <a:t>mediadores</a:t>
            </a:r>
            <a:r>
              <a:rPr lang="en-US" sz="2343" dirty="0">
                <a:solidFill>
                  <a:srgbClr val="191919"/>
                </a:solidFill>
                <a:latin typeface="Gotham"/>
                <a:ea typeface="Gotham"/>
                <a:cs typeface="Gotham"/>
                <a:sym typeface="Gotham"/>
              </a:rPr>
              <a:t>.</a:t>
            </a:r>
          </a:p>
        </p:txBody>
      </p:sp>
      <p:sp>
        <p:nvSpPr>
          <p:cNvPr id="8" name="TextBox 8"/>
          <p:cNvSpPr txBox="1"/>
          <p:nvPr/>
        </p:nvSpPr>
        <p:spPr>
          <a:xfrm>
            <a:off x="3118221" y="6467536"/>
            <a:ext cx="11848178" cy="1678180"/>
          </a:xfrm>
          <a:prstGeom prst="rect">
            <a:avLst/>
          </a:prstGeom>
        </p:spPr>
        <p:txBody>
          <a:bodyPr lIns="0" tIns="0" rIns="0" bIns="0" rtlCol="0" anchor="t">
            <a:spAutoFit/>
          </a:bodyPr>
          <a:lstStyle/>
          <a:p>
            <a:pPr marL="0" lvl="0" indent="0" algn="just">
              <a:lnSpc>
                <a:spcPts val="2647"/>
              </a:lnSpc>
              <a:spcBef>
                <a:spcPct val="0"/>
              </a:spcBef>
            </a:pPr>
            <a:r>
              <a:rPr lang="en-US" sz="2343" dirty="0">
                <a:solidFill>
                  <a:srgbClr val="191919"/>
                </a:solidFill>
                <a:latin typeface="Gotham"/>
                <a:ea typeface="Gotham"/>
                <a:cs typeface="Gotham"/>
                <a:sym typeface="Gotham"/>
              </a:rPr>
              <a:t>O </a:t>
            </a:r>
            <a:r>
              <a:rPr lang="en-US" sz="2343" b="1" dirty="0">
                <a:solidFill>
                  <a:srgbClr val="191919"/>
                </a:solidFill>
                <a:latin typeface="Gotham Bold"/>
                <a:ea typeface="Gotham Bold"/>
                <a:cs typeface="Gotham Bold"/>
                <a:sym typeface="Gotham Bold"/>
              </a:rPr>
              <a:t>BEE.DO – Insurance Group </a:t>
            </a:r>
            <a:r>
              <a:rPr lang="en-US" sz="2343" dirty="0">
                <a:solidFill>
                  <a:srgbClr val="191919"/>
                </a:solidFill>
                <a:latin typeface="Gotham"/>
                <a:ea typeface="Gotham"/>
                <a:cs typeface="Gotham"/>
                <a:sym typeface="Gotham"/>
              </a:rPr>
              <a:t>é um </a:t>
            </a:r>
            <a:r>
              <a:rPr lang="en-US" sz="2343" b="1" dirty="0" err="1">
                <a:solidFill>
                  <a:srgbClr val="191919"/>
                </a:solidFill>
                <a:latin typeface="Gotham Bold"/>
                <a:ea typeface="Gotham Bold"/>
                <a:cs typeface="Gotham Bold"/>
                <a:sym typeface="Gotham Bold"/>
              </a:rPr>
              <a:t>projeto</a:t>
            </a:r>
            <a:r>
              <a:rPr lang="en-US" sz="2343" b="1" dirty="0">
                <a:solidFill>
                  <a:srgbClr val="191919"/>
                </a:solidFill>
                <a:latin typeface="Gotham Bold"/>
                <a:ea typeface="Gotham Bold"/>
                <a:cs typeface="Gotham Bold"/>
                <a:sym typeface="Gotham Bold"/>
              </a:rPr>
              <a:t> de </a:t>
            </a:r>
            <a:r>
              <a:rPr lang="en-US" sz="2343" b="1" dirty="0" err="1">
                <a:solidFill>
                  <a:srgbClr val="191919"/>
                </a:solidFill>
                <a:latin typeface="Gotham Bold"/>
                <a:ea typeface="Gotham Bold"/>
                <a:cs typeface="Gotham Bold"/>
                <a:sym typeface="Gotham Bold"/>
              </a:rPr>
              <a:t>agregação</a:t>
            </a:r>
            <a:r>
              <a:rPr lang="en-US" sz="2343" b="1" dirty="0">
                <a:solidFill>
                  <a:srgbClr val="191919"/>
                </a:solidFill>
                <a:latin typeface="Gotham Bold"/>
                <a:ea typeface="Gotham Bold"/>
                <a:cs typeface="Gotham Bold"/>
                <a:sym typeface="Gotham Bold"/>
              </a:rPr>
              <a:t> de </a:t>
            </a:r>
            <a:r>
              <a:rPr lang="en-US" sz="2343" b="1" dirty="0" err="1">
                <a:solidFill>
                  <a:srgbClr val="191919"/>
                </a:solidFill>
                <a:latin typeface="Gotham Bold"/>
                <a:ea typeface="Gotham Bold"/>
                <a:cs typeface="Gotham Bold"/>
                <a:sym typeface="Gotham Bold"/>
              </a:rPr>
              <a:t>distribuidores</a:t>
            </a:r>
            <a:r>
              <a:rPr lang="en-US" sz="2343" b="1" dirty="0">
                <a:solidFill>
                  <a:srgbClr val="191919"/>
                </a:solidFill>
                <a:latin typeface="Gotham Bold"/>
                <a:ea typeface="Gotham Bold"/>
                <a:cs typeface="Gotham Bold"/>
                <a:sym typeface="Gotham Bold"/>
              </a:rPr>
              <a:t> de seguros, com </a:t>
            </a:r>
            <a:r>
              <a:rPr lang="en-US" sz="2343" b="1" dirty="0" err="1">
                <a:solidFill>
                  <a:srgbClr val="191919"/>
                </a:solidFill>
                <a:latin typeface="Gotham Bold"/>
                <a:ea typeface="Gotham Bold"/>
                <a:cs typeface="Gotham Bold"/>
                <a:sym typeface="Gotham Bold"/>
              </a:rPr>
              <a:t>ambição</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nacional</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que</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procura</a:t>
            </a:r>
            <a:r>
              <a:rPr lang="en-US" sz="2343" dirty="0">
                <a:solidFill>
                  <a:srgbClr val="191919"/>
                </a:solidFill>
                <a:latin typeface="Gotham"/>
                <a:ea typeface="Gotham"/>
                <a:cs typeface="Gotham"/>
                <a:sym typeface="Gotham"/>
              </a:rPr>
              <a:t> </a:t>
            </a:r>
            <a:r>
              <a:rPr lang="en-US" sz="2343" b="1" dirty="0" err="1">
                <a:solidFill>
                  <a:srgbClr val="191919"/>
                </a:solidFill>
                <a:latin typeface="Gotham Bold"/>
                <a:ea typeface="Gotham Bold"/>
                <a:cs typeface="Gotham Bold"/>
                <a:sym typeface="Gotham Bold"/>
              </a:rPr>
              <a:t>otimizar</a:t>
            </a:r>
            <a:r>
              <a:rPr lang="en-US" sz="2343" b="1" dirty="0">
                <a:solidFill>
                  <a:srgbClr val="191919"/>
                </a:solidFill>
                <a:latin typeface="Gotham Bold"/>
                <a:ea typeface="Gotham Bold"/>
                <a:cs typeface="Gotham Bold"/>
                <a:sym typeface="Gotham Bold"/>
              </a:rPr>
              <a:t> a </a:t>
            </a:r>
            <a:r>
              <a:rPr lang="en-US" sz="2343" b="1" dirty="0" err="1">
                <a:solidFill>
                  <a:srgbClr val="191919"/>
                </a:solidFill>
                <a:latin typeface="Gotham Bold"/>
                <a:ea typeface="Gotham Bold"/>
                <a:cs typeface="Gotham Bold"/>
                <a:sym typeface="Gotham Bold"/>
              </a:rPr>
              <a:t>relação</a:t>
            </a:r>
            <a:r>
              <a:rPr lang="en-US" sz="2343" b="1" dirty="0">
                <a:solidFill>
                  <a:srgbClr val="191919"/>
                </a:solidFill>
                <a:latin typeface="Gotham Bold"/>
                <a:ea typeface="Gotham Bold"/>
                <a:cs typeface="Gotham Bold"/>
                <a:sym typeface="Gotham Bold"/>
              </a:rPr>
              <a:t> dos </a:t>
            </a:r>
            <a:r>
              <a:rPr lang="en-US" sz="2343" b="1" dirty="0" err="1">
                <a:solidFill>
                  <a:srgbClr val="191919"/>
                </a:solidFill>
                <a:latin typeface="Gotham Bold"/>
                <a:ea typeface="Gotham Bold"/>
                <a:cs typeface="Gotham Bold"/>
                <a:sym typeface="Gotham Bold"/>
              </a:rPr>
              <a:t>mediadores</a:t>
            </a:r>
            <a:r>
              <a:rPr lang="en-US" sz="2343" b="1" dirty="0">
                <a:solidFill>
                  <a:srgbClr val="191919"/>
                </a:solidFill>
                <a:latin typeface="Gotham Bold"/>
                <a:ea typeface="Gotham Bold"/>
                <a:cs typeface="Gotham Bold"/>
                <a:sym typeface="Gotham Bold"/>
              </a:rPr>
              <a:t> com </a:t>
            </a:r>
            <a:r>
              <a:rPr lang="en-US" sz="2343" b="1" dirty="0" err="1">
                <a:solidFill>
                  <a:srgbClr val="191919"/>
                </a:solidFill>
                <a:latin typeface="Gotham Bold"/>
                <a:ea typeface="Gotham Bold"/>
                <a:cs typeface="Gotham Bold"/>
                <a:sym typeface="Gotham Bold"/>
              </a:rPr>
              <a:t>os</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seus</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clientes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aumentando</a:t>
            </a:r>
            <a:r>
              <a:rPr lang="en-US" sz="2343" dirty="0">
                <a:solidFill>
                  <a:srgbClr val="191919"/>
                </a:solidFill>
                <a:latin typeface="Gotham"/>
                <a:ea typeface="Gotham"/>
                <a:cs typeface="Gotham"/>
                <a:sym typeface="Gotham"/>
              </a:rPr>
              <a:t> a </a:t>
            </a:r>
            <a:r>
              <a:rPr lang="en-US" sz="2343" dirty="0" err="1">
                <a:solidFill>
                  <a:srgbClr val="191919"/>
                </a:solidFill>
                <a:latin typeface="Gotham"/>
                <a:ea typeface="Gotham"/>
                <a:cs typeface="Gotham"/>
                <a:sym typeface="Gotham"/>
              </a:rPr>
              <a:t>sua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capacidade</a:t>
            </a:r>
            <a:r>
              <a:rPr lang="en-US" sz="2343" dirty="0">
                <a:solidFill>
                  <a:srgbClr val="191919"/>
                </a:solidFill>
                <a:latin typeface="Gotham"/>
                <a:ea typeface="Gotham"/>
                <a:cs typeface="Gotham"/>
                <a:sym typeface="Gotham"/>
              </a:rPr>
              <a:t> de </a:t>
            </a:r>
            <a:r>
              <a:rPr lang="en-US" sz="2343" dirty="0" err="1">
                <a:solidFill>
                  <a:srgbClr val="191919"/>
                </a:solidFill>
                <a:latin typeface="Gotham"/>
                <a:ea typeface="Gotham"/>
                <a:cs typeface="Gotham"/>
                <a:sym typeface="Gotham"/>
              </a:rPr>
              <a:t>oferta</a:t>
            </a:r>
            <a:r>
              <a:rPr lang="en-US" sz="2343" dirty="0">
                <a:solidFill>
                  <a:srgbClr val="191919"/>
                </a:solidFill>
                <a:latin typeface="Gotham"/>
                <a:ea typeface="Gotham"/>
                <a:cs typeface="Gotham"/>
                <a:sym typeface="Gotham"/>
              </a:rPr>
              <a:t> e de </a:t>
            </a:r>
            <a:r>
              <a:rPr lang="en-US" sz="2343" dirty="0" err="1">
                <a:solidFill>
                  <a:srgbClr val="191919"/>
                </a:solidFill>
                <a:latin typeface="Gotham"/>
                <a:ea typeface="Gotham"/>
                <a:cs typeface="Gotham"/>
                <a:sym typeface="Gotham"/>
              </a:rPr>
              <a:t>negociação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enquanto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maximiza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recursos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abrindo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ainda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portas</a:t>
            </a:r>
            <a:r>
              <a:rPr lang="en-US" sz="2343" dirty="0">
                <a:solidFill>
                  <a:srgbClr val="191919"/>
                </a:solidFill>
                <a:latin typeface="Gotham"/>
                <a:ea typeface="Gotham"/>
                <a:cs typeface="Gotham"/>
                <a:sym typeface="Gotham"/>
              </a:rPr>
              <a:t> a </a:t>
            </a:r>
            <a:r>
              <a:rPr lang="en-US" sz="2343" dirty="0" err="1">
                <a:solidFill>
                  <a:srgbClr val="191919"/>
                </a:solidFill>
                <a:latin typeface="Gotham"/>
                <a:ea typeface="Gotham"/>
                <a:cs typeface="Gotham"/>
                <a:sym typeface="Gotham"/>
              </a:rPr>
              <a:t>produtos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exclusivos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quer</a:t>
            </a:r>
            <a:r>
              <a:rPr lang="en-US" sz="2343" dirty="0">
                <a:solidFill>
                  <a:srgbClr val="191919"/>
                </a:solidFill>
                <a:latin typeface="Gotham"/>
                <a:ea typeface="Gotham"/>
                <a:cs typeface="Gotham"/>
                <a:sym typeface="Gotham"/>
              </a:rPr>
              <a:t> para a </a:t>
            </a:r>
            <a:r>
              <a:rPr lang="en-US" sz="2343" dirty="0" err="1">
                <a:solidFill>
                  <a:srgbClr val="191919"/>
                </a:solidFill>
                <a:latin typeface="Gotham"/>
                <a:ea typeface="Gotham"/>
                <a:cs typeface="Gotham"/>
                <a:sym typeface="Gotham"/>
              </a:rPr>
              <a:t>oferta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tradicional</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quer</a:t>
            </a:r>
            <a:r>
              <a:rPr lang="en-US" sz="2343" dirty="0">
                <a:solidFill>
                  <a:srgbClr val="191919"/>
                </a:solidFill>
                <a:latin typeface="Gotham"/>
                <a:ea typeface="Gotham"/>
                <a:cs typeface="Gotham"/>
                <a:sym typeface="Gotham"/>
              </a:rPr>
              <a:t> para a digital.</a:t>
            </a:r>
          </a:p>
        </p:txBody>
      </p:sp>
      <p:grpSp>
        <p:nvGrpSpPr>
          <p:cNvPr id="9" name="Group 9"/>
          <p:cNvGrpSpPr/>
          <p:nvPr/>
        </p:nvGrpSpPr>
        <p:grpSpPr>
          <a:xfrm>
            <a:off x="709357" y="2648112"/>
            <a:ext cx="992463" cy="1154866"/>
            <a:chOff x="0" y="0"/>
            <a:chExt cx="698500" cy="812800"/>
          </a:xfrm>
        </p:grpSpPr>
        <p:sp>
          <p:nvSpPr>
            <p:cNvPr id="10" name="Freeform 10"/>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11" name="TextBox 11"/>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2</a:t>
              </a:r>
            </a:p>
          </p:txBody>
        </p:sp>
      </p:grpSp>
      <p:grpSp>
        <p:nvGrpSpPr>
          <p:cNvPr id="12" name="Group 12"/>
          <p:cNvGrpSpPr/>
          <p:nvPr/>
        </p:nvGrpSpPr>
        <p:grpSpPr>
          <a:xfrm>
            <a:off x="951509" y="4428296"/>
            <a:ext cx="508158" cy="627684"/>
            <a:chOff x="0" y="0"/>
            <a:chExt cx="698500" cy="862798"/>
          </a:xfrm>
        </p:grpSpPr>
        <p:sp>
          <p:nvSpPr>
            <p:cNvPr id="13" name="Freeform 1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4" name="TextBox 1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id="15" name="Group 15"/>
          <p:cNvGrpSpPr/>
          <p:nvPr/>
        </p:nvGrpSpPr>
        <p:grpSpPr>
          <a:xfrm>
            <a:off x="951509" y="1982349"/>
            <a:ext cx="508158" cy="627684"/>
            <a:chOff x="0" y="0"/>
            <a:chExt cx="698500" cy="862798"/>
          </a:xfrm>
        </p:grpSpPr>
        <p:sp>
          <p:nvSpPr>
            <p:cNvPr id="16" name="Freeform 1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7" name="TextBox 1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id="18" name="Group 18"/>
          <p:cNvGrpSpPr/>
          <p:nvPr/>
        </p:nvGrpSpPr>
        <p:grpSpPr>
          <a:xfrm>
            <a:off x="951509" y="5094059"/>
            <a:ext cx="508158" cy="627684"/>
            <a:chOff x="0" y="0"/>
            <a:chExt cx="698500" cy="862798"/>
          </a:xfrm>
        </p:grpSpPr>
        <p:sp>
          <p:nvSpPr>
            <p:cNvPr id="19" name="Freeform 1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0" name="TextBox 2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id="21" name="Group 21"/>
          <p:cNvGrpSpPr/>
          <p:nvPr/>
        </p:nvGrpSpPr>
        <p:grpSpPr>
          <a:xfrm>
            <a:off x="951509" y="3762533"/>
            <a:ext cx="508158" cy="627684"/>
            <a:chOff x="0" y="0"/>
            <a:chExt cx="698500" cy="862798"/>
          </a:xfrm>
        </p:grpSpPr>
        <p:sp>
          <p:nvSpPr>
            <p:cNvPr id="22" name="Freeform 2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3" name="TextBox 2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id="24" name="Group 24"/>
          <p:cNvGrpSpPr/>
          <p:nvPr/>
        </p:nvGrpSpPr>
        <p:grpSpPr>
          <a:xfrm>
            <a:off x="951509" y="6425585"/>
            <a:ext cx="508158" cy="627684"/>
            <a:chOff x="0" y="0"/>
            <a:chExt cx="698500" cy="862798"/>
          </a:xfrm>
        </p:grpSpPr>
        <p:sp>
          <p:nvSpPr>
            <p:cNvPr id="25" name="Freeform 2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6" name="TextBox 2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id="27" name="Group 27"/>
          <p:cNvGrpSpPr/>
          <p:nvPr/>
        </p:nvGrpSpPr>
        <p:grpSpPr>
          <a:xfrm>
            <a:off x="951509" y="5759822"/>
            <a:ext cx="508158" cy="627684"/>
            <a:chOff x="0" y="0"/>
            <a:chExt cx="698500" cy="862798"/>
          </a:xfrm>
        </p:grpSpPr>
        <p:sp>
          <p:nvSpPr>
            <p:cNvPr id="28" name="Freeform 2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9" name="TextBox 2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id="30" name="Group 30"/>
          <p:cNvGrpSpPr/>
          <p:nvPr/>
        </p:nvGrpSpPr>
        <p:grpSpPr>
          <a:xfrm>
            <a:off x="951509" y="7093216"/>
            <a:ext cx="508158" cy="627684"/>
            <a:chOff x="0" y="0"/>
            <a:chExt cx="698500" cy="862798"/>
          </a:xfrm>
        </p:grpSpPr>
        <p:sp>
          <p:nvSpPr>
            <p:cNvPr id="31" name="Freeform 3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2" name="TextBox 3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id="33" name="Group 33"/>
          <p:cNvGrpSpPr/>
          <p:nvPr/>
        </p:nvGrpSpPr>
        <p:grpSpPr>
          <a:xfrm>
            <a:off x="977741" y="7760846"/>
            <a:ext cx="508158" cy="627684"/>
            <a:chOff x="0" y="0"/>
            <a:chExt cx="698500" cy="862798"/>
          </a:xfrm>
        </p:grpSpPr>
        <p:sp>
          <p:nvSpPr>
            <p:cNvPr id="34" name="Freeform 3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5" name="TextBox 3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9</a:t>
              </a:r>
            </a:p>
          </p:txBody>
        </p:sp>
      </p:grpSp>
      <p:grpSp>
        <p:nvGrpSpPr>
          <p:cNvPr id="36" name="Group 36"/>
          <p:cNvGrpSpPr/>
          <p:nvPr/>
        </p:nvGrpSpPr>
        <p:grpSpPr>
          <a:xfrm>
            <a:off x="977741" y="8436155"/>
            <a:ext cx="508158" cy="627684"/>
            <a:chOff x="0" y="0"/>
            <a:chExt cx="698500" cy="862798"/>
          </a:xfrm>
        </p:grpSpPr>
        <p:sp>
          <p:nvSpPr>
            <p:cNvPr id="37" name="Freeform 3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8" name="TextBox 3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10</a:t>
              </a:r>
            </a:p>
          </p:txBody>
        </p:sp>
      </p:grpSp>
      <p:grpSp>
        <p:nvGrpSpPr>
          <p:cNvPr id="39" name="Group 39"/>
          <p:cNvGrpSpPr/>
          <p:nvPr/>
        </p:nvGrpSpPr>
        <p:grpSpPr>
          <a:xfrm>
            <a:off x="977741" y="9101940"/>
            <a:ext cx="508158" cy="627684"/>
            <a:chOff x="0" y="0"/>
            <a:chExt cx="698500" cy="862798"/>
          </a:xfrm>
        </p:grpSpPr>
        <p:sp>
          <p:nvSpPr>
            <p:cNvPr id="40" name="Freeform 4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1" name="TextBox 4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11</a:t>
              </a:r>
            </a:p>
          </p:txBody>
        </p:sp>
      </p:grpSp>
      <p:grpSp>
        <p:nvGrpSpPr>
          <p:cNvPr id="42" name="Group 42"/>
          <p:cNvGrpSpPr/>
          <p:nvPr/>
        </p:nvGrpSpPr>
        <p:grpSpPr>
          <a:xfrm>
            <a:off x="16383000" y="-1340776"/>
            <a:ext cx="10994424" cy="12793512"/>
            <a:chOff x="0" y="0"/>
            <a:chExt cx="698500" cy="812800"/>
          </a:xfrm>
        </p:grpSpPr>
        <p:sp>
          <p:nvSpPr>
            <p:cNvPr id="43" name="Freeform 43"/>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619125" cap="sq">
              <a:solidFill>
                <a:srgbClr val="F1C828">
                  <a:alpha val="11765"/>
                </a:srgbClr>
              </a:solidFill>
              <a:prstDash val="solid"/>
              <a:miter/>
            </a:ln>
          </p:spPr>
          <p:txBody>
            <a:bodyPr/>
            <a:lstStyle/>
            <a:p>
              <a:endParaRPr lang="pt-PT"/>
            </a:p>
          </p:txBody>
        </p:sp>
        <p:sp>
          <p:nvSpPr>
            <p:cNvPr id="44" name="TextBox 44"/>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sp>
        <p:nvSpPr>
          <p:cNvPr id="2" name="Freeform 2"/>
          <p:cNvSpPr/>
          <p:nvPr/>
        </p:nvSpPr>
        <p:spPr>
          <a:xfrm>
            <a:off x="2413612" y="662795"/>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t-PT"/>
          </a:p>
        </p:txBody>
      </p:sp>
      <p:grpSp>
        <p:nvGrpSpPr>
          <p:cNvPr id="3" name="Group 3"/>
          <p:cNvGrpSpPr/>
          <p:nvPr/>
        </p:nvGrpSpPr>
        <p:grpSpPr>
          <a:xfrm>
            <a:off x="2413612" y="4035553"/>
            <a:ext cx="6730388" cy="561281"/>
            <a:chOff x="0" y="0"/>
            <a:chExt cx="1597092" cy="119252"/>
          </a:xfrm>
        </p:grpSpPr>
        <p:sp>
          <p:nvSpPr>
            <p:cNvPr id="4" name="Freeform 4"/>
            <p:cNvSpPr/>
            <p:nvPr/>
          </p:nvSpPr>
          <p:spPr>
            <a:xfrm>
              <a:off x="0" y="0"/>
              <a:ext cx="1597092" cy="119252"/>
            </a:xfrm>
            <a:custGeom>
              <a:avLst/>
              <a:gdLst/>
              <a:ahLst/>
              <a:cxnLst/>
              <a:rect l="l" t="t" r="r" b="b"/>
              <a:pathLst>
                <a:path w="1597092" h="119252">
                  <a:moveTo>
                    <a:pt x="0" y="0"/>
                  </a:moveTo>
                  <a:lnTo>
                    <a:pt x="1597092" y="0"/>
                  </a:lnTo>
                  <a:lnTo>
                    <a:pt x="1597092" y="119252"/>
                  </a:lnTo>
                  <a:lnTo>
                    <a:pt x="0" y="119252"/>
                  </a:lnTo>
                  <a:close/>
                </a:path>
              </a:pathLst>
            </a:custGeom>
            <a:solidFill>
              <a:srgbClr val="F1C828"/>
            </a:solidFill>
          </p:spPr>
          <p:txBody>
            <a:bodyPr/>
            <a:lstStyle/>
            <a:p>
              <a:endParaRPr lang="pt-PT"/>
            </a:p>
          </p:txBody>
        </p:sp>
        <p:sp>
          <p:nvSpPr>
            <p:cNvPr id="5" name="TextBox 5"/>
            <p:cNvSpPr txBox="1"/>
            <p:nvPr/>
          </p:nvSpPr>
          <p:spPr>
            <a:xfrm>
              <a:off x="0" y="-28575"/>
              <a:ext cx="1597092" cy="147827"/>
            </a:xfrm>
            <a:prstGeom prst="rect">
              <a:avLst/>
            </a:prstGeom>
          </p:spPr>
          <p:txBody>
            <a:bodyPr lIns="50800" tIns="50800" rIns="50800" bIns="50800" rtlCol="0" anchor="ctr"/>
            <a:lstStyle/>
            <a:p>
              <a:pPr algn="ctr">
                <a:lnSpc>
                  <a:spcPts val="2380"/>
                </a:lnSpc>
              </a:pPr>
              <a:endParaRPr/>
            </a:p>
          </p:txBody>
        </p:sp>
      </p:grpSp>
      <p:sp>
        <p:nvSpPr>
          <p:cNvPr id="6" name="TextBox 6"/>
          <p:cNvSpPr txBox="1"/>
          <p:nvPr/>
        </p:nvSpPr>
        <p:spPr>
          <a:xfrm>
            <a:off x="2626532" y="4094369"/>
            <a:ext cx="5130462" cy="344680"/>
          </a:xfrm>
          <a:prstGeom prst="rect">
            <a:avLst/>
          </a:prstGeom>
        </p:spPr>
        <p:txBody>
          <a:bodyPr lIns="0" tIns="0" rIns="0" bIns="0" rtlCol="0" anchor="t">
            <a:spAutoFit/>
          </a:bodyPr>
          <a:lstStyle/>
          <a:p>
            <a:pPr marL="0" lvl="0" indent="0" algn="just">
              <a:lnSpc>
                <a:spcPts val="2647"/>
              </a:lnSpc>
              <a:spcBef>
                <a:spcPct val="0"/>
              </a:spcBef>
            </a:pPr>
            <a:r>
              <a:rPr lang="en-US" sz="2343" b="1">
                <a:solidFill>
                  <a:srgbClr val="191919"/>
                </a:solidFill>
                <a:latin typeface="Gotham Bold"/>
                <a:ea typeface="Gotham Bold"/>
                <a:cs typeface="Gotham Bold"/>
                <a:sym typeface="Gotham Bold"/>
              </a:rPr>
              <a:t>Solidariedade</a:t>
            </a:r>
          </a:p>
        </p:txBody>
      </p:sp>
      <p:sp>
        <p:nvSpPr>
          <p:cNvPr id="7" name="TextBox 7"/>
          <p:cNvSpPr txBox="1"/>
          <p:nvPr/>
        </p:nvSpPr>
        <p:spPr>
          <a:xfrm>
            <a:off x="2413612" y="2925323"/>
            <a:ext cx="6496300" cy="678055"/>
          </a:xfrm>
          <a:prstGeom prst="rect">
            <a:avLst/>
          </a:prstGeom>
        </p:spPr>
        <p:txBody>
          <a:bodyPr lIns="0" tIns="0" rIns="0" bIns="0" rtlCol="0" anchor="t">
            <a:spAutoFit/>
          </a:bodyPr>
          <a:lstStyle/>
          <a:p>
            <a:pPr marL="0" lvl="0" indent="0" algn="just">
              <a:lnSpc>
                <a:spcPts val="2647"/>
              </a:lnSpc>
              <a:spcBef>
                <a:spcPct val="0"/>
              </a:spcBef>
            </a:pPr>
            <a:r>
              <a:rPr lang="pt-PT" sz="2343" b="1" dirty="0">
                <a:solidFill>
                  <a:srgbClr val="191919"/>
                </a:solidFill>
                <a:latin typeface="Gotham"/>
                <a:ea typeface="Gotham"/>
                <a:cs typeface="Gotham"/>
                <a:sym typeface="Gotham"/>
              </a:rPr>
              <a:t>Baseia-se em 7 pilares que fazem parte do código de conduta:</a:t>
            </a:r>
          </a:p>
        </p:txBody>
      </p:sp>
      <p:sp>
        <p:nvSpPr>
          <p:cNvPr id="8" name="TextBox 8"/>
          <p:cNvSpPr txBox="1"/>
          <p:nvPr/>
        </p:nvSpPr>
        <p:spPr>
          <a:xfrm>
            <a:off x="2413612" y="1227130"/>
            <a:ext cx="8820036" cy="1431493"/>
          </a:xfrm>
          <a:prstGeom prst="rect">
            <a:avLst/>
          </a:prstGeom>
        </p:spPr>
        <p:txBody>
          <a:bodyPr lIns="0" tIns="0" rIns="0" bIns="0" rtlCol="0" anchor="t">
            <a:spAutoFit/>
          </a:bodyPr>
          <a:lstStyle/>
          <a:p>
            <a:pPr algn="l">
              <a:lnSpc>
                <a:spcPts val="5594"/>
              </a:lnSpc>
            </a:pPr>
            <a:r>
              <a:rPr lang="en-US" sz="5180" b="1">
                <a:solidFill>
                  <a:srgbClr val="191919"/>
                </a:solidFill>
                <a:latin typeface="Gotham Bold"/>
                <a:ea typeface="Gotham Bold"/>
                <a:cs typeface="Gotham Bold"/>
                <a:sym typeface="Gotham Bold"/>
              </a:rPr>
              <a:t>Porque valores nos movemos?</a:t>
            </a:r>
          </a:p>
        </p:txBody>
      </p:sp>
      <p:sp>
        <p:nvSpPr>
          <p:cNvPr id="9" name="TextBox 9"/>
          <p:cNvSpPr txBox="1"/>
          <p:nvPr/>
        </p:nvSpPr>
        <p:spPr>
          <a:xfrm>
            <a:off x="2413612" y="4712242"/>
            <a:ext cx="7013119" cy="678055"/>
          </a:xfrm>
          <a:prstGeom prst="rect">
            <a:avLst/>
          </a:prstGeom>
        </p:spPr>
        <p:txBody>
          <a:bodyPr lIns="0" tIns="0" rIns="0" bIns="0" rtlCol="0" anchor="t">
            <a:spAutoFit/>
          </a:bodyPr>
          <a:lstStyle/>
          <a:p>
            <a:pPr marL="0" lvl="0" indent="0" algn="l">
              <a:lnSpc>
                <a:spcPts val="2647"/>
              </a:lnSpc>
              <a:spcBef>
                <a:spcPct val="0"/>
              </a:spcBef>
            </a:pPr>
            <a:r>
              <a:rPr lang="en-US" sz="2343">
                <a:solidFill>
                  <a:srgbClr val="191919"/>
                </a:solidFill>
                <a:latin typeface="Gotham"/>
                <a:ea typeface="Gotham"/>
                <a:cs typeface="Gotham"/>
                <a:sym typeface="Gotham"/>
              </a:rPr>
              <a:t>Reciprocidade de obrigações e compromisso com os interesses comuns;</a:t>
            </a:r>
          </a:p>
        </p:txBody>
      </p:sp>
      <p:grpSp>
        <p:nvGrpSpPr>
          <p:cNvPr id="10" name="Group 10"/>
          <p:cNvGrpSpPr/>
          <p:nvPr/>
        </p:nvGrpSpPr>
        <p:grpSpPr>
          <a:xfrm>
            <a:off x="2413612" y="5762192"/>
            <a:ext cx="6730388" cy="561281"/>
            <a:chOff x="0" y="0"/>
            <a:chExt cx="1597092" cy="119252"/>
          </a:xfrm>
        </p:grpSpPr>
        <p:sp>
          <p:nvSpPr>
            <p:cNvPr id="11" name="Freeform 11"/>
            <p:cNvSpPr/>
            <p:nvPr/>
          </p:nvSpPr>
          <p:spPr>
            <a:xfrm>
              <a:off x="0" y="0"/>
              <a:ext cx="1597092" cy="119252"/>
            </a:xfrm>
            <a:custGeom>
              <a:avLst/>
              <a:gdLst/>
              <a:ahLst/>
              <a:cxnLst/>
              <a:rect l="l" t="t" r="r" b="b"/>
              <a:pathLst>
                <a:path w="1597092" h="119252">
                  <a:moveTo>
                    <a:pt x="0" y="0"/>
                  </a:moveTo>
                  <a:lnTo>
                    <a:pt x="1597092" y="0"/>
                  </a:lnTo>
                  <a:lnTo>
                    <a:pt x="1597092" y="119252"/>
                  </a:lnTo>
                  <a:lnTo>
                    <a:pt x="0" y="119252"/>
                  </a:lnTo>
                  <a:close/>
                </a:path>
              </a:pathLst>
            </a:custGeom>
            <a:solidFill>
              <a:srgbClr val="F1C828"/>
            </a:solidFill>
          </p:spPr>
          <p:txBody>
            <a:bodyPr/>
            <a:lstStyle/>
            <a:p>
              <a:endParaRPr lang="pt-PT"/>
            </a:p>
          </p:txBody>
        </p:sp>
        <p:sp>
          <p:nvSpPr>
            <p:cNvPr id="12" name="TextBox 12"/>
            <p:cNvSpPr txBox="1"/>
            <p:nvPr/>
          </p:nvSpPr>
          <p:spPr>
            <a:xfrm>
              <a:off x="0" y="-28575"/>
              <a:ext cx="1597092" cy="147827"/>
            </a:xfrm>
            <a:prstGeom prst="rect">
              <a:avLst/>
            </a:prstGeom>
          </p:spPr>
          <p:txBody>
            <a:bodyPr lIns="50800" tIns="50800" rIns="50800" bIns="50800" rtlCol="0" anchor="ctr"/>
            <a:lstStyle/>
            <a:p>
              <a:pPr algn="ctr">
                <a:lnSpc>
                  <a:spcPts val="2380"/>
                </a:lnSpc>
              </a:pPr>
              <a:endParaRPr/>
            </a:p>
          </p:txBody>
        </p:sp>
      </p:grpSp>
      <p:sp>
        <p:nvSpPr>
          <p:cNvPr id="13" name="TextBox 13"/>
          <p:cNvSpPr txBox="1"/>
          <p:nvPr/>
        </p:nvSpPr>
        <p:spPr>
          <a:xfrm>
            <a:off x="2626532" y="5821009"/>
            <a:ext cx="5130462" cy="344680"/>
          </a:xfrm>
          <a:prstGeom prst="rect">
            <a:avLst/>
          </a:prstGeom>
        </p:spPr>
        <p:txBody>
          <a:bodyPr lIns="0" tIns="0" rIns="0" bIns="0" rtlCol="0" anchor="t">
            <a:spAutoFit/>
          </a:bodyPr>
          <a:lstStyle/>
          <a:p>
            <a:pPr marL="0" lvl="0" indent="0" algn="just">
              <a:lnSpc>
                <a:spcPts val="2647"/>
              </a:lnSpc>
              <a:spcBef>
                <a:spcPct val="0"/>
              </a:spcBef>
            </a:pPr>
            <a:r>
              <a:rPr lang="en-US" sz="2343" b="1">
                <a:solidFill>
                  <a:srgbClr val="191919"/>
                </a:solidFill>
                <a:latin typeface="Gotham Bold"/>
                <a:ea typeface="Gotham Bold"/>
                <a:cs typeface="Gotham Bold"/>
                <a:sym typeface="Gotham Bold"/>
              </a:rPr>
              <a:t>Transparência</a:t>
            </a:r>
          </a:p>
        </p:txBody>
      </p:sp>
      <p:sp>
        <p:nvSpPr>
          <p:cNvPr id="14" name="TextBox 14"/>
          <p:cNvSpPr txBox="1"/>
          <p:nvPr/>
        </p:nvSpPr>
        <p:spPr>
          <a:xfrm>
            <a:off x="2413612" y="6438881"/>
            <a:ext cx="7013119" cy="678055"/>
          </a:xfrm>
          <a:prstGeom prst="rect">
            <a:avLst/>
          </a:prstGeom>
        </p:spPr>
        <p:txBody>
          <a:bodyPr lIns="0" tIns="0" rIns="0" bIns="0" rtlCol="0" anchor="t">
            <a:spAutoFit/>
          </a:bodyPr>
          <a:lstStyle/>
          <a:p>
            <a:pPr marL="0" lvl="0" indent="0" algn="l">
              <a:lnSpc>
                <a:spcPts val="2647"/>
              </a:lnSpc>
              <a:spcBef>
                <a:spcPct val="0"/>
              </a:spcBef>
            </a:pPr>
            <a:r>
              <a:rPr lang="en-US" sz="2343">
                <a:solidFill>
                  <a:srgbClr val="191919"/>
                </a:solidFill>
                <a:latin typeface="Gotham"/>
                <a:ea typeface="Gotham"/>
                <a:cs typeface="Gotham"/>
                <a:sym typeface="Gotham"/>
              </a:rPr>
              <a:t>Partilha e divulgação da informação essencial ao desenvolvimento do projeto;</a:t>
            </a:r>
          </a:p>
        </p:txBody>
      </p:sp>
      <p:grpSp>
        <p:nvGrpSpPr>
          <p:cNvPr id="15" name="Group 15"/>
          <p:cNvGrpSpPr/>
          <p:nvPr/>
        </p:nvGrpSpPr>
        <p:grpSpPr>
          <a:xfrm>
            <a:off x="2413612" y="7602711"/>
            <a:ext cx="6730388" cy="561281"/>
            <a:chOff x="0" y="0"/>
            <a:chExt cx="1597092" cy="119252"/>
          </a:xfrm>
        </p:grpSpPr>
        <p:sp>
          <p:nvSpPr>
            <p:cNvPr id="16" name="Freeform 16"/>
            <p:cNvSpPr/>
            <p:nvPr/>
          </p:nvSpPr>
          <p:spPr>
            <a:xfrm>
              <a:off x="0" y="0"/>
              <a:ext cx="1597092" cy="119252"/>
            </a:xfrm>
            <a:custGeom>
              <a:avLst/>
              <a:gdLst/>
              <a:ahLst/>
              <a:cxnLst/>
              <a:rect l="l" t="t" r="r" b="b"/>
              <a:pathLst>
                <a:path w="1597092" h="119252">
                  <a:moveTo>
                    <a:pt x="0" y="0"/>
                  </a:moveTo>
                  <a:lnTo>
                    <a:pt x="1597092" y="0"/>
                  </a:lnTo>
                  <a:lnTo>
                    <a:pt x="1597092" y="119252"/>
                  </a:lnTo>
                  <a:lnTo>
                    <a:pt x="0" y="119252"/>
                  </a:lnTo>
                  <a:close/>
                </a:path>
              </a:pathLst>
            </a:custGeom>
            <a:solidFill>
              <a:srgbClr val="F1C828"/>
            </a:solidFill>
          </p:spPr>
          <p:txBody>
            <a:bodyPr/>
            <a:lstStyle/>
            <a:p>
              <a:endParaRPr lang="pt-PT"/>
            </a:p>
          </p:txBody>
        </p:sp>
        <p:sp>
          <p:nvSpPr>
            <p:cNvPr id="17" name="TextBox 17"/>
            <p:cNvSpPr txBox="1"/>
            <p:nvPr/>
          </p:nvSpPr>
          <p:spPr>
            <a:xfrm>
              <a:off x="0" y="-28575"/>
              <a:ext cx="1597092" cy="147827"/>
            </a:xfrm>
            <a:prstGeom prst="rect">
              <a:avLst/>
            </a:prstGeom>
          </p:spPr>
          <p:txBody>
            <a:bodyPr lIns="50800" tIns="50800" rIns="50800" bIns="50800" rtlCol="0" anchor="ctr"/>
            <a:lstStyle/>
            <a:p>
              <a:pPr algn="ctr">
                <a:lnSpc>
                  <a:spcPts val="2380"/>
                </a:lnSpc>
              </a:pPr>
              <a:endParaRPr/>
            </a:p>
          </p:txBody>
        </p:sp>
      </p:grpSp>
      <p:sp>
        <p:nvSpPr>
          <p:cNvPr id="18" name="TextBox 18"/>
          <p:cNvSpPr txBox="1"/>
          <p:nvPr/>
        </p:nvSpPr>
        <p:spPr>
          <a:xfrm>
            <a:off x="2626532" y="7661527"/>
            <a:ext cx="5130462" cy="344680"/>
          </a:xfrm>
          <a:prstGeom prst="rect">
            <a:avLst/>
          </a:prstGeom>
        </p:spPr>
        <p:txBody>
          <a:bodyPr lIns="0" tIns="0" rIns="0" bIns="0" rtlCol="0" anchor="t">
            <a:spAutoFit/>
          </a:bodyPr>
          <a:lstStyle/>
          <a:p>
            <a:pPr marL="0" lvl="0" indent="0" algn="just">
              <a:lnSpc>
                <a:spcPts val="2647"/>
              </a:lnSpc>
              <a:spcBef>
                <a:spcPct val="0"/>
              </a:spcBef>
            </a:pPr>
            <a:r>
              <a:rPr lang="en-US" sz="2343" b="1">
                <a:solidFill>
                  <a:srgbClr val="191919"/>
                </a:solidFill>
                <a:latin typeface="Gotham Bold"/>
                <a:ea typeface="Gotham Bold"/>
                <a:cs typeface="Gotham Bold"/>
                <a:sym typeface="Gotham Bold"/>
              </a:rPr>
              <a:t>Honorabilidade</a:t>
            </a:r>
          </a:p>
        </p:txBody>
      </p:sp>
      <p:sp>
        <p:nvSpPr>
          <p:cNvPr id="19" name="TextBox 19"/>
          <p:cNvSpPr txBox="1"/>
          <p:nvPr/>
        </p:nvSpPr>
        <p:spPr>
          <a:xfrm>
            <a:off x="2413612" y="8279399"/>
            <a:ext cx="7013119" cy="678055"/>
          </a:xfrm>
          <a:prstGeom prst="rect">
            <a:avLst/>
          </a:prstGeom>
        </p:spPr>
        <p:txBody>
          <a:bodyPr lIns="0" tIns="0" rIns="0" bIns="0" rtlCol="0" anchor="t">
            <a:spAutoFit/>
          </a:bodyPr>
          <a:lstStyle/>
          <a:p>
            <a:pPr marL="0" lvl="0" indent="0" algn="l">
              <a:lnSpc>
                <a:spcPts val="2647"/>
              </a:lnSpc>
              <a:spcBef>
                <a:spcPct val="0"/>
              </a:spcBef>
            </a:pPr>
            <a:r>
              <a:rPr lang="en-US" sz="2343">
                <a:solidFill>
                  <a:srgbClr val="191919"/>
                </a:solidFill>
                <a:latin typeface="Gotham"/>
                <a:ea typeface="Gotham"/>
                <a:cs typeface="Gotham"/>
                <a:sym typeface="Gotham"/>
              </a:rPr>
              <a:t>Assunção dos compromissos estabelecidos quer com os parceiros quer com os clientes;</a:t>
            </a:r>
          </a:p>
        </p:txBody>
      </p:sp>
      <p:grpSp>
        <p:nvGrpSpPr>
          <p:cNvPr id="20" name="Group 20"/>
          <p:cNvGrpSpPr/>
          <p:nvPr/>
        </p:nvGrpSpPr>
        <p:grpSpPr>
          <a:xfrm>
            <a:off x="10214264" y="3858446"/>
            <a:ext cx="6854536" cy="553367"/>
            <a:chOff x="0" y="0"/>
            <a:chExt cx="1597092" cy="119252"/>
          </a:xfrm>
        </p:grpSpPr>
        <p:sp>
          <p:nvSpPr>
            <p:cNvPr id="21" name="Freeform 21"/>
            <p:cNvSpPr/>
            <p:nvPr/>
          </p:nvSpPr>
          <p:spPr>
            <a:xfrm>
              <a:off x="0" y="0"/>
              <a:ext cx="1597092" cy="119252"/>
            </a:xfrm>
            <a:custGeom>
              <a:avLst/>
              <a:gdLst/>
              <a:ahLst/>
              <a:cxnLst/>
              <a:rect l="l" t="t" r="r" b="b"/>
              <a:pathLst>
                <a:path w="1597092" h="119252">
                  <a:moveTo>
                    <a:pt x="0" y="0"/>
                  </a:moveTo>
                  <a:lnTo>
                    <a:pt x="1597092" y="0"/>
                  </a:lnTo>
                  <a:lnTo>
                    <a:pt x="1597092" y="119252"/>
                  </a:lnTo>
                  <a:lnTo>
                    <a:pt x="0" y="119252"/>
                  </a:lnTo>
                  <a:close/>
                </a:path>
              </a:pathLst>
            </a:custGeom>
            <a:solidFill>
              <a:srgbClr val="F1C828"/>
            </a:solidFill>
          </p:spPr>
          <p:txBody>
            <a:bodyPr/>
            <a:lstStyle/>
            <a:p>
              <a:endParaRPr lang="pt-PT"/>
            </a:p>
          </p:txBody>
        </p:sp>
        <p:sp>
          <p:nvSpPr>
            <p:cNvPr id="22" name="TextBox 22"/>
            <p:cNvSpPr txBox="1"/>
            <p:nvPr/>
          </p:nvSpPr>
          <p:spPr>
            <a:xfrm>
              <a:off x="0" y="-28575"/>
              <a:ext cx="1597092" cy="147827"/>
            </a:xfrm>
            <a:prstGeom prst="rect">
              <a:avLst/>
            </a:prstGeom>
          </p:spPr>
          <p:txBody>
            <a:bodyPr lIns="50800" tIns="50800" rIns="50800" bIns="50800" rtlCol="0" anchor="ctr"/>
            <a:lstStyle/>
            <a:p>
              <a:pPr algn="ctr">
                <a:lnSpc>
                  <a:spcPts val="2380"/>
                </a:lnSpc>
              </a:pPr>
              <a:endParaRPr/>
            </a:p>
          </p:txBody>
        </p:sp>
      </p:grpSp>
      <p:sp>
        <p:nvSpPr>
          <p:cNvPr id="23" name="TextBox 23"/>
          <p:cNvSpPr txBox="1"/>
          <p:nvPr/>
        </p:nvSpPr>
        <p:spPr>
          <a:xfrm>
            <a:off x="10427184" y="3917262"/>
            <a:ext cx="5130462" cy="344680"/>
          </a:xfrm>
          <a:prstGeom prst="rect">
            <a:avLst/>
          </a:prstGeom>
        </p:spPr>
        <p:txBody>
          <a:bodyPr lIns="0" tIns="0" rIns="0" bIns="0" rtlCol="0" anchor="t">
            <a:spAutoFit/>
          </a:bodyPr>
          <a:lstStyle/>
          <a:p>
            <a:pPr marL="0" lvl="0" indent="0" algn="just">
              <a:lnSpc>
                <a:spcPts val="2647"/>
              </a:lnSpc>
              <a:spcBef>
                <a:spcPct val="0"/>
              </a:spcBef>
            </a:pPr>
            <a:r>
              <a:rPr lang="en-US" sz="2343" b="1">
                <a:solidFill>
                  <a:srgbClr val="191919"/>
                </a:solidFill>
                <a:latin typeface="Gotham Bold"/>
                <a:ea typeface="Gotham Bold"/>
                <a:cs typeface="Gotham Bold"/>
                <a:sym typeface="Gotham Bold"/>
              </a:rPr>
              <a:t>Não concorrência</a:t>
            </a:r>
          </a:p>
        </p:txBody>
      </p:sp>
      <p:sp>
        <p:nvSpPr>
          <p:cNvPr id="24" name="TextBox 24"/>
          <p:cNvSpPr txBox="1"/>
          <p:nvPr/>
        </p:nvSpPr>
        <p:spPr>
          <a:xfrm>
            <a:off x="10214264" y="4535135"/>
            <a:ext cx="7013119" cy="678055"/>
          </a:xfrm>
          <a:prstGeom prst="rect">
            <a:avLst/>
          </a:prstGeom>
        </p:spPr>
        <p:txBody>
          <a:bodyPr lIns="0" tIns="0" rIns="0" bIns="0" rtlCol="0" anchor="t">
            <a:spAutoFit/>
          </a:bodyPr>
          <a:lstStyle/>
          <a:p>
            <a:pPr marL="0" lvl="0" indent="0" algn="l">
              <a:lnSpc>
                <a:spcPts val="2647"/>
              </a:lnSpc>
              <a:spcBef>
                <a:spcPct val="0"/>
              </a:spcBef>
            </a:pPr>
            <a:r>
              <a:rPr lang="en-US" sz="2343">
                <a:solidFill>
                  <a:srgbClr val="191919"/>
                </a:solidFill>
                <a:latin typeface="Gotham"/>
                <a:ea typeface="Gotham"/>
                <a:cs typeface="Gotham"/>
                <a:sym typeface="Gotham"/>
              </a:rPr>
              <a:t>Obrigação de respeitar escrupulosamente as relações existentes;</a:t>
            </a:r>
          </a:p>
        </p:txBody>
      </p:sp>
      <p:grpSp>
        <p:nvGrpSpPr>
          <p:cNvPr id="25" name="Group 25"/>
          <p:cNvGrpSpPr/>
          <p:nvPr/>
        </p:nvGrpSpPr>
        <p:grpSpPr>
          <a:xfrm>
            <a:off x="10214264" y="5585086"/>
            <a:ext cx="6854536" cy="553367"/>
            <a:chOff x="0" y="0"/>
            <a:chExt cx="1597092" cy="119252"/>
          </a:xfrm>
        </p:grpSpPr>
        <p:sp>
          <p:nvSpPr>
            <p:cNvPr id="26" name="Freeform 26"/>
            <p:cNvSpPr/>
            <p:nvPr/>
          </p:nvSpPr>
          <p:spPr>
            <a:xfrm>
              <a:off x="0" y="0"/>
              <a:ext cx="1597092" cy="119252"/>
            </a:xfrm>
            <a:custGeom>
              <a:avLst/>
              <a:gdLst/>
              <a:ahLst/>
              <a:cxnLst/>
              <a:rect l="l" t="t" r="r" b="b"/>
              <a:pathLst>
                <a:path w="1597092" h="119252">
                  <a:moveTo>
                    <a:pt x="0" y="0"/>
                  </a:moveTo>
                  <a:lnTo>
                    <a:pt x="1597092" y="0"/>
                  </a:lnTo>
                  <a:lnTo>
                    <a:pt x="1597092" y="119252"/>
                  </a:lnTo>
                  <a:lnTo>
                    <a:pt x="0" y="119252"/>
                  </a:lnTo>
                  <a:close/>
                </a:path>
              </a:pathLst>
            </a:custGeom>
            <a:solidFill>
              <a:srgbClr val="F1C828"/>
            </a:solidFill>
          </p:spPr>
          <p:txBody>
            <a:bodyPr/>
            <a:lstStyle/>
            <a:p>
              <a:endParaRPr lang="pt-PT"/>
            </a:p>
          </p:txBody>
        </p:sp>
        <p:sp>
          <p:nvSpPr>
            <p:cNvPr id="27" name="TextBox 27"/>
            <p:cNvSpPr txBox="1"/>
            <p:nvPr/>
          </p:nvSpPr>
          <p:spPr>
            <a:xfrm>
              <a:off x="0" y="-28575"/>
              <a:ext cx="1597092" cy="147827"/>
            </a:xfrm>
            <a:prstGeom prst="rect">
              <a:avLst/>
            </a:prstGeom>
          </p:spPr>
          <p:txBody>
            <a:bodyPr lIns="50800" tIns="50800" rIns="50800" bIns="50800" rtlCol="0" anchor="ctr"/>
            <a:lstStyle/>
            <a:p>
              <a:pPr algn="ctr">
                <a:lnSpc>
                  <a:spcPts val="2380"/>
                </a:lnSpc>
              </a:pPr>
              <a:endParaRPr/>
            </a:p>
          </p:txBody>
        </p:sp>
      </p:grpSp>
      <p:sp>
        <p:nvSpPr>
          <p:cNvPr id="28" name="TextBox 28"/>
          <p:cNvSpPr txBox="1"/>
          <p:nvPr/>
        </p:nvSpPr>
        <p:spPr>
          <a:xfrm>
            <a:off x="10427184" y="5643902"/>
            <a:ext cx="5130462" cy="344680"/>
          </a:xfrm>
          <a:prstGeom prst="rect">
            <a:avLst/>
          </a:prstGeom>
        </p:spPr>
        <p:txBody>
          <a:bodyPr lIns="0" tIns="0" rIns="0" bIns="0" rtlCol="0" anchor="t">
            <a:spAutoFit/>
          </a:bodyPr>
          <a:lstStyle/>
          <a:p>
            <a:pPr marL="0" lvl="0" indent="0" algn="just">
              <a:lnSpc>
                <a:spcPts val="2647"/>
              </a:lnSpc>
              <a:spcBef>
                <a:spcPct val="0"/>
              </a:spcBef>
            </a:pPr>
            <a:r>
              <a:rPr lang="en-US" sz="2343" b="1">
                <a:solidFill>
                  <a:srgbClr val="191919"/>
                </a:solidFill>
                <a:latin typeface="Gotham Bold"/>
                <a:ea typeface="Gotham Bold"/>
                <a:cs typeface="Gotham Bold"/>
                <a:sym typeface="Gotham Bold"/>
              </a:rPr>
              <a:t>Honestidade</a:t>
            </a:r>
          </a:p>
        </p:txBody>
      </p:sp>
      <p:sp>
        <p:nvSpPr>
          <p:cNvPr id="29" name="TextBox 29"/>
          <p:cNvSpPr txBox="1"/>
          <p:nvPr/>
        </p:nvSpPr>
        <p:spPr>
          <a:xfrm>
            <a:off x="10214264" y="6261775"/>
            <a:ext cx="7013119" cy="1011430"/>
          </a:xfrm>
          <a:prstGeom prst="rect">
            <a:avLst/>
          </a:prstGeom>
        </p:spPr>
        <p:txBody>
          <a:bodyPr lIns="0" tIns="0" rIns="0" bIns="0" rtlCol="0" anchor="t">
            <a:spAutoFit/>
          </a:bodyPr>
          <a:lstStyle/>
          <a:p>
            <a:pPr marL="0" lvl="0" indent="0" algn="l">
              <a:lnSpc>
                <a:spcPts val="2647"/>
              </a:lnSpc>
              <a:spcBef>
                <a:spcPct val="0"/>
              </a:spcBef>
            </a:pPr>
            <a:r>
              <a:rPr lang="en-US" sz="2343">
                <a:solidFill>
                  <a:srgbClr val="191919"/>
                </a:solidFill>
                <a:latin typeface="Gotham"/>
                <a:ea typeface="Gotham"/>
                <a:cs typeface="Gotham"/>
                <a:sym typeface="Gotham"/>
              </a:rPr>
              <a:t>Estabelecimento de relações pautadas por elevados princípios éticos e assunção de práticas exemplares;</a:t>
            </a:r>
          </a:p>
        </p:txBody>
      </p:sp>
      <p:grpSp>
        <p:nvGrpSpPr>
          <p:cNvPr id="30" name="Group 30"/>
          <p:cNvGrpSpPr/>
          <p:nvPr/>
        </p:nvGrpSpPr>
        <p:grpSpPr>
          <a:xfrm>
            <a:off x="10214264" y="7602711"/>
            <a:ext cx="6854536" cy="553367"/>
            <a:chOff x="0" y="0"/>
            <a:chExt cx="1597092" cy="119252"/>
          </a:xfrm>
        </p:grpSpPr>
        <p:sp>
          <p:nvSpPr>
            <p:cNvPr id="31" name="Freeform 31"/>
            <p:cNvSpPr/>
            <p:nvPr/>
          </p:nvSpPr>
          <p:spPr>
            <a:xfrm>
              <a:off x="0" y="0"/>
              <a:ext cx="1597092" cy="119252"/>
            </a:xfrm>
            <a:custGeom>
              <a:avLst/>
              <a:gdLst/>
              <a:ahLst/>
              <a:cxnLst/>
              <a:rect l="l" t="t" r="r" b="b"/>
              <a:pathLst>
                <a:path w="1597092" h="119252">
                  <a:moveTo>
                    <a:pt x="0" y="0"/>
                  </a:moveTo>
                  <a:lnTo>
                    <a:pt x="1597092" y="0"/>
                  </a:lnTo>
                  <a:lnTo>
                    <a:pt x="1597092" y="119252"/>
                  </a:lnTo>
                  <a:lnTo>
                    <a:pt x="0" y="119252"/>
                  </a:lnTo>
                  <a:close/>
                </a:path>
              </a:pathLst>
            </a:custGeom>
            <a:solidFill>
              <a:srgbClr val="F1C828"/>
            </a:solidFill>
          </p:spPr>
          <p:txBody>
            <a:bodyPr/>
            <a:lstStyle/>
            <a:p>
              <a:endParaRPr lang="pt-PT"/>
            </a:p>
          </p:txBody>
        </p:sp>
        <p:sp>
          <p:nvSpPr>
            <p:cNvPr id="32" name="TextBox 32"/>
            <p:cNvSpPr txBox="1"/>
            <p:nvPr/>
          </p:nvSpPr>
          <p:spPr>
            <a:xfrm>
              <a:off x="0" y="-28575"/>
              <a:ext cx="1597092" cy="147827"/>
            </a:xfrm>
            <a:prstGeom prst="rect">
              <a:avLst/>
            </a:prstGeom>
          </p:spPr>
          <p:txBody>
            <a:bodyPr lIns="50800" tIns="50800" rIns="50800" bIns="50800" rtlCol="0" anchor="ctr"/>
            <a:lstStyle/>
            <a:p>
              <a:pPr algn="ctr">
                <a:lnSpc>
                  <a:spcPts val="2380"/>
                </a:lnSpc>
              </a:pPr>
              <a:endParaRPr/>
            </a:p>
          </p:txBody>
        </p:sp>
      </p:grpSp>
      <p:sp>
        <p:nvSpPr>
          <p:cNvPr id="33" name="TextBox 33"/>
          <p:cNvSpPr txBox="1"/>
          <p:nvPr/>
        </p:nvSpPr>
        <p:spPr>
          <a:xfrm>
            <a:off x="10427184" y="7661527"/>
            <a:ext cx="5130462" cy="344680"/>
          </a:xfrm>
          <a:prstGeom prst="rect">
            <a:avLst/>
          </a:prstGeom>
        </p:spPr>
        <p:txBody>
          <a:bodyPr lIns="0" tIns="0" rIns="0" bIns="0" rtlCol="0" anchor="t">
            <a:spAutoFit/>
          </a:bodyPr>
          <a:lstStyle/>
          <a:p>
            <a:pPr marL="0" lvl="0" indent="0" algn="just">
              <a:lnSpc>
                <a:spcPts val="2647"/>
              </a:lnSpc>
              <a:spcBef>
                <a:spcPct val="0"/>
              </a:spcBef>
            </a:pPr>
            <a:r>
              <a:rPr lang="en-US" sz="2343" b="1">
                <a:solidFill>
                  <a:srgbClr val="191919"/>
                </a:solidFill>
                <a:latin typeface="Gotham Bold"/>
                <a:ea typeface="Gotham Bold"/>
                <a:cs typeface="Gotham Bold"/>
                <a:sym typeface="Gotham Bold"/>
              </a:rPr>
              <a:t>Responsabilidade Social</a:t>
            </a:r>
          </a:p>
        </p:txBody>
      </p:sp>
      <p:sp>
        <p:nvSpPr>
          <p:cNvPr id="34" name="TextBox 34"/>
          <p:cNvSpPr txBox="1"/>
          <p:nvPr/>
        </p:nvSpPr>
        <p:spPr>
          <a:xfrm>
            <a:off x="10214264" y="8279399"/>
            <a:ext cx="7050546" cy="1344805"/>
          </a:xfrm>
          <a:prstGeom prst="rect">
            <a:avLst/>
          </a:prstGeom>
        </p:spPr>
        <p:txBody>
          <a:bodyPr lIns="0" tIns="0" rIns="0" bIns="0" rtlCol="0" anchor="t">
            <a:spAutoFit/>
          </a:bodyPr>
          <a:lstStyle/>
          <a:p>
            <a:pPr marL="0" lvl="0" indent="0" algn="l">
              <a:lnSpc>
                <a:spcPts val="2647"/>
              </a:lnSpc>
              <a:spcBef>
                <a:spcPct val="0"/>
              </a:spcBef>
            </a:pPr>
            <a:r>
              <a:rPr lang="en-US" sz="2343">
                <a:solidFill>
                  <a:srgbClr val="191919"/>
                </a:solidFill>
                <a:latin typeface="Gotham"/>
                <a:ea typeface="Gotham"/>
                <a:cs typeface="Gotham"/>
                <a:sym typeface="Gotham"/>
              </a:rPr>
              <a:t>Adesão a um projeto comum, a estabelecer anualmente, em linha com os objetivos do desenvolvimento sustentável (ODS) traçados pela ONU.</a:t>
            </a:r>
          </a:p>
        </p:txBody>
      </p:sp>
      <p:grpSp>
        <p:nvGrpSpPr>
          <p:cNvPr id="35" name="Group 35"/>
          <p:cNvGrpSpPr/>
          <p:nvPr/>
        </p:nvGrpSpPr>
        <p:grpSpPr>
          <a:xfrm>
            <a:off x="10251691" y="2132228"/>
            <a:ext cx="6854536" cy="553367"/>
            <a:chOff x="0" y="0"/>
            <a:chExt cx="1597092" cy="119252"/>
          </a:xfrm>
        </p:grpSpPr>
        <p:sp>
          <p:nvSpPr>
            <p:cNvPr id="36" name="Freeform 36"/>
            <p:cNvSpPr/>
            <p:nvPr/>
          </p:nvSpPr>
          <p:spPr>
            <a:xfrm>
              <a:off x="0" y="0"/>
              <a:ext cx="1597092" cy="119252"/>
            </a:xfrm>
            <a:custGeom>
              <a:avLst/>
              <a:gdLst/>
              <a:ahLst/>
              <a:cxnLst/>
              <a:rect l="l" t="t" r="r" b="b"/>
              <a:pathLst>
                <a:path w="1597092" h="119252">
                  <a:moveTo>
                    <a:pt x="0" y="0"/>
                  </a:moveTo>
                  <a:lnTo>
                    <a:pt x="1597092" y="0"/>
                  </a:lnTo>
                  <a:lnTo>
                    <a:pt x="1597092" y="119252"/>
                  </a:lnTo>
                  <a:lnTo>
                    <a:pt x="0" y="119252"/>
                  </a:lnTo>
                  <a:close/>
                </a:path>
              </a:pathLst>
            </a:custGeom>
            <a:solidFill>
              <a:srgbClr val="F1C828"/>
            </a:solidFill>
          </p:spPr>
          <p:txBody>
            <a:bodyPr/>
            <a:lstStyle/>
            <a:p>
              <a:endParaRPr lang="pt-PT"/>
            </a:p>
          </p:txBody>
        </p:sp>
        <p:sp>
          <p:nvSpPr>
            <p:cNvPr id="37" name="TextBox 37"/>
            <p:cNvSpPr txBox="1"/>
            <p:nvPr/>
          </p:nvSpPr>
          <p:spPr>
            <a:xfrm>
              <a:off x="0" y="-28575"/>
              <a:ext cx="1597092" cy="147827"/>
            </a:xfrm>
            <a:prstGeom prst="rect">
              <a:avLst/>
            </a:prstGeom>
          </p:spPr>
          <p:txBody>
            <a:bodyPr lIns="50800" tIns="50800" rIns="50800" bIns="50800" rtlCol="0" anchor="ctr"/>
            <a:lstStyle/>
            <a:p>
              <a:pPr algn="ctr">
                <a:lnSpc>
                  <a:spcPts val="2380"/>
                </a:lnSpc>
              </a:pPr>
              <a:endParaRPr/>
            </a:p>
          </p:txBody>
        </p:sp>
      </p:grpSp>
      <p:sp>
        <p:nvSpPr>
          <p:cNvPr id="38" name="TextBox 38"/>
          <p:cNvSpPr txBox="1"/>
          <p:nvPr/>
        </p:nvSpPr>
        <p:spPr>
          <a:xfrm>
            <a:off x="10464611" y="2191044"/>
            <a:ext cx="5130462" cy="344680"/>
          </a:xfrm>
          <a:prstGeom prst="rect">
            <a:avLst/>
          </a:prstGeom>
        </p:spPr>
        <p:txBody>
          <a:bodyPr lIns="0" tIns="0" rIns="0" bIns="0" rtlCol="0" anchor="t">
            <a:spAutoFit/>
          </a:bodyPr>
          <a:lstStyle/>
          <a:p>
            <a:pPr marL="0" lvl="0" indent="0" algn="just">
              <a:lnSpc>
                <a:spcPts val="2647"/>
              </a:lnSpc>
              <a:spcBef>
                <a:spcPct val="0"/>
              </a:spcBef>
            </a:pPr>
            <a:r>
              <a:rPr lang="en-US" sz="2343" b="1">
                <a:solidFill>
                  <a:srgbClr val="191919"/>
                </a:solidFill>
                <a:latin typeface="Gotham Bold"/>
                <a:ea typeface="Gotham Bold"/>
                <a:cs typeface="Gotham Bold"/>
                <a:sym typeface="Gotham Bold"/>
              </a:rPr>
              <a:t>Autonomia Funcional</a:t>
            </a:r>
          </a:p>
        </p:txBody>
      </p:sp>
      <p:sp>
        <p:nvSpPr>
          <p:cNvPr id="39" name="TextBox 39"/>
          <p:cNvSpPr txBox="1"/>
          <p:nvPr/>
        </p:nvSpPr>
        <p:spPr>
          <a:xfrm>
            <a:off x="10251691" y="2808917"/>
            <a:ext cx="7013119" cy="678055"/>
          </a:xfrm>
          <a:prstGeom prst="rect">
            <a:avLst/>
          </a:prstGeom>
        </p:spPr>
        <p:txBody>
          <a:bodyPr lIns="0" tIns="0" rIns="0" bIns="0" rtlCol="0" anchor="t">
            <a:spAutoFit/>
          </a:bodyPr>
          <a:lstStyle/>
          <a:p>
            <a:pPr marL="0" lvl="0" indent="0" algn="l">
              <a:lnSpc>
                <a:spcPts val="2647"/>
              </a:lnSpc>
              <a:spcBef>
                <a:spcPct val="0"/>
              </a:spcBef>
            </a:pPr>
            <a:r>
              <a:rPr lang="en-US" sz="2343">
                <a:solidFill>
                  <a:srgbClr val="191919"/>
                </a:solidFill>
                <a:latin typeface="Gotham"/>
                <a:ea typeface="Gotham"/>
                <a:cs typeface="Gotham"/>
                <a:sym typeface="Gotham"/>
              </a:rPr>
              <a:t>Por não se tratar de uma fusão, manutenção da autonomia das aderentes;</a:t>
            </a:r>
          </a:p>
        </p:txBody>
      </p:sp>
      <p:grpSp>
        <p:nvGrpSpPr>
          <p:cNvPr id="40" name="Group 40"/>
          <p:cNvGrpSpPr/>
          <p:nvPr/>
        </p:nvGrpSpPr>
        <p:grpSpPr>
          <a:xfrm>
            <a:off x="709357" y="3315742"/>
            <a:ext cx="992463" cy="1154866"/>
            <a:chOff x="0" y="0"/>
            <a:chExt cx="698500" cy="812800"/>
          </a:xfrm>
        </p:grpSpPr>
        <p:sp>
          <p:nvSpPr>
            <p:cNvPr id="41" name="Freeform 41"/>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42" name="TextBox 42"/>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3</a:t>
              </a:r>
            </a:p>
          </p:txBody>
        </p:sp>
      </p:grpSp>
      <p:grpSp>
        <p:nvGrpSpPr>
          <p:cNvPr id="43" name="Group 43"/>
          <p:cNvGrpSpPr/>
          <p:nvPr/>
        </p:nvGrpSpPr>
        <p:grpSpPr>
          <a:xfrm>
            <a:off x="951509" y="4428296"/>
            <a:ext cx="508158" cy="627684"/>
            <a:chOff x="0" y="0"/>
            <a:chExt cx="698500" cy="862798"/>
          </a:xfrm>
        </p:grpSpPr>
        <p:sp>
          <p:nvSpPr>
            <p:cNvPr id="44" name="Freeform 4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5" name="TextBox 4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id="46" name="Group 46"/>
          <p:cNvGrpSpPr/>
          <p:nvPr/>
        </p:nvGrpSpPr>
        <p:grpSpPr>
          <a:xfrm>
            <a:off x="951509" y="1982349"/>
            <a:ext cx="508158" cy="627684"/>
            <a:chOff x="0" y="0"/>
            <a:chExt cx="698500" cy="862798"/>
          </a:xfrm>
        </p:grpSpPr>
        <p:sp>
          <p:nvSpPr>
            <p:cNvPr id="47" name="Freeform 4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8" name="TextBox 4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id="49" name="Group 49"/>
          <p:cNvGrpSpPr/>
          <p:nvPr/>
        </p:nvGrpSpPr>
        <p:grpSpPr>
          <a:xfrm>
            <a:off x="951509" y="5094059"/>
            <a:ext cx="508158" cy="627684"/>
            <a:chOff x="0" y="0"/>
            <a:chExt cx="698500" cy="862798"/>
          </a:xfrm>
        </p:grpSpPr>
        <p:sp>
          <p:nvSpPr>
            <p:cNvPr id="50" name="Freeform 5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51" name="TextBox 5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id="52" name="Group 52"/>
          <p:cNvGrpSpPr/>
          <p:nvPr/>
        </p:nvGrpSpPr>
        <p:grpSpPr>
          <a:xfrm>
            <a:off x="951509" y="2648112"/>
            <a:ext cx="508158" cy="627684"/>
            <a:chOff x="0" y="0"/>
            <a:chExt cx="698500" cy="862798"/>
          </a:xfrm>
        </p:grpSpPr>
        <p:sp>
          <p:nvSpPr>
            <p:cNvPr id="53" name="Freeform 5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54" name="TextBox 5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id="55" name="Group 55"/>
          <p:cNvGrpSpPr/>
          <p:nvPr/>
        </p:nvGrpSpPr>
        <p:grpSpPr>
          <a:xfrm>
            <a:off x="951509" y="6425585"/>
            <a:ext cx="508158" cy="627684"/>
            <a:chOff x="0" y="0"/>
            <a:chExt cx="698500" cy="862798"/>
          </a:xfrm>
        </p:grpSpPr>
        <p:sp>
          <p:nvSpPr>
            <p:cNvPr id="56" name="Freeform 5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57" name="TextBox 5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id="58" name="Group 58"/>
          <p:cNvGrpSpPr/>
          <p:nvPr/>
        </p:nvGrpSpPr>
        <p:grpSpPr>
          <a:xfrm>
            <a:off x="951509" y="5759822"/>
            <a:ext cx="508158" cy="627684"/>
            <a:chOff x="0" y="0"/>
            <a:chExt cx="698500" cy="862798"/>
          </a:xfrm>
        </p:grpSpPr>
        <p:sp>
          <p:nvSpPr>
            <p:cNvPr id="59" name="Freeform 5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60" name="TextBox 6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id="61" name="Group 61"/>
          <p:cNvGrpSpPr/>
          <p:nvPr/>
        </p:nvGrpSpPr>
        <p:grpSpPr>
          <a:xfrm>
            <a:off x="951509" y="7093216"/>
            <a:ext cx="508158" cy="627684"/>
            <a:chOff x="0" y="0"/>
            <a:chExt cx="698500" cy="862798"/>
          </a:xfrm>
        </p:grpSpPr>
        <p:sp>
          <p:nvSpPr>
            <p:cNvPr id="62" name="Freeform 6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63" name="TextBox 6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id="64" name="Group 64"/>
          <p:cNvGrpSpPr/>
          <p:nvPr/>
        </p:nvGrpSpPr>
        <p:grpSpPr>
          <a:xfrm>
            <a:off x="977741" y="7760846"/>
            <a:ext cx="508158" cy="627684"/>
            <a:chOff x="0" y="0"/>
            <a:chExt cx="698500" cy="862798"/>
          </a:xfrm>
        </p:grpSpPr>
        <p:sp>
          <p:nvSpPr>
            <p:cNvPr id="65" name="Freeform 6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66" name="TextBox 6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9</a:t>
              </a:r>
            </a:p>
          </p:txBody>
        </p:sp>
      </p:grpSp>
      <p:grpSp>
        <p:nvGrpSpPr>
          <p:cNvPr id="67" name="Group 67"/>
          <p:cNvGrpSpPr/>
          <p:nvPr/>
        </p:nvGrpSpPr>
        <p:grpSpPr>
          <a:xfrm>
            <a:off x="977741" y="8436155"/>
            <a:ext cx="508158" cy="627684"/>
            <a:chOff x="0" y="0"/>
            <a:chExt cx="698500" cy="862798"/>
          </a:xfrm>
        </p:grpSpPr>
        <p:sp>
          <p:nvSpPr>
            <p:cNvPr id="68" name="Freeform 6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69" name="TextBox 6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10</a:t>
              </a:r>
            </a:p>
          </p:txBody>
        </p:sp>
      </p:grpSp>
      <p:grpSp>
        <p:nvGrpSpPr>
          <p:cNvPr id="70" name="Group 70"/>
          <p:cNvGrpSpPr/>
          <p:nvPr/>
        </p:nvGrpSpPr>
        <p:grpSpPr>
          <a:xfrm>
            <a:off x="977741" y="9101940"/>
            <a:ext cx="508158" cy="627684"/>
            <a:chOff x="0" y="0"/>
            <a:chExt cx="698500" cy="862798"/>
          </a:xfrm>
        </p:grpSpPr>
        <p:sp>
          <p:nvSpPr>
            <p:cNvPr id="71" name="Freeform 7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72" name="TextBox 7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11</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sp>
        <p:nvSpPr>
          <p:cNvPr id="2" name="Freeform 2"/>
          <p:cNvSpPr/>
          <p:nvPr/>
        </p:nvSpPr>
        <p:spPr>
          <a:xfrm>
            <a:off x="2396035" y="1412504"/>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t-PT"/>
          </a:p>
        </p:txBody>
      </p:sp>
      <p:grpSp>
        <p:nvGrpSpPr>
          <p:cNvPr id="3" name="Group 3"/>
          <p:cNvGrpSpPr/>
          <p:nvPr/>
        </p:nvGrpSpPr>
        <p:grpSpPr>
          <a:xfrm>
            <a:off x="16194546" y="2952349"/>
            <a:ext cx="4186908" cy="4872038"/>
            <a:chOff x="0" y="0"/>
            <a:chExt cx="698500" cy="812800"/>
          </a:xfrm>
        </p:grpSpPr>
        <p:sp>
          <p:nvSpPr>
            <p:cNvPr id="4" name="Freeform 4"/>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a:ln w="247650" cap="sq">
              <a:solidFill>
                <a:srgbClr val="F1C828"/>
              </a:solidFill>
              <a:prstDash val="solid"/>
              <a:miter/>
            </a:ln>
          </p:spPr>
          <p:txBody>
            <a:bodyPr/>
            <a:lstStyle/>
            <a:p>
              <a:endParaRPr lang="pt-PT"/>
            </a:p>
          </p:txBody>
        </p:sp>
        <p:sp>
          <p:nvSpPr>
            <p:cNvPr id="5" name="TextBox 5"/>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5181431" y="6739427"/>
            <a:ext cx="2772919" cy="3226669"/>
            <a:chOff x="0" y="0"/>
            <a:chExt cx="698500" cy="812800"/>
          </a:xfrm>
        </p:grpSpPr>
        <p:sp>
          <p:nvSpPr>
            <p:cNvPr id="7" name="Freeform 7"/>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47625" cap="sq">
              <a:solidFill>
                <a:srgbClr val="F1C828"/>
              </a:solidFill>
              <a:prstDash val="solid"/>
              <a:miter/>
            </a:ln>
          </p:spPr>
          <p:txBody>
            <a:bodyPr/>
            <a:lstStyle/>
            <a:p>
              <a:endParaRPr lang="pt-PT"/>
            </a:p>
          </p:txBody>
        </p:sp>
        <p:sp>
          <p:nvSpPr>
            <p:cNvPr id="8" name="TextBox 8"/>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2376985" y="3376813"/>
            <a:ext cx="12452021" cy="2000548"/>
          </a:xfrm>
          <a:prstGeom prst="rect">
            <a:avLst/>
          </a:prstGeom>
        </p:spPr>
        <p:txBody>
          <a:bodyPr lIns="0" tIns="0" rIns="0" bIns="0" rtlCol="0" anchor="t">
            <a:spAutoFit/>
          </a:bodyPr>
          <a:lstStyle/>
          <a:p>
            <a:pPr marL="0" lvl="0" indent="0" algn="just">
              <a:lnSpc>
                <a:spcPts val="2647"/>
              </a:lnSpc>
              <a:spcBef>
                <a:spcPct val="0"/>
              </a:spcBef>
            </a:pPr>
            <a:r>
              <a:rPr lang="pt-PT" sz="2343" dirty="0">
                <a:solidFill>
                  <a:srgbClr val="191919"/>
                </a:solidFill>
                <a:latin typeface="Gotham"/>
                <a:ea typeface="Gotham"/>
                <a:cs typeface="Gotham"/>
                <a:sym typeface="Gotham"/>
              </a:rPr>
              <a:t>O </a:t>
            </a:r>
            <a:r>
              <a:rPr lang="pt-PT" sz="2343" b="1" dirty="0">
                <a:solidFill>
                  <a:srgbClr val="191919"/>
                </a:solidFill>
                <a:latin typeface="Gotham Bold"/>
                <a:ea typeface="Gotham Bold"/>
                <a:cs typeface="Gotham Bold"/>
                <a:sym typeface="Gotham Bold"/>
              </a:rPr>
              <a:t>BEE.DO – Insurance Group </a:t>
            </a:r>
            <a:r>
              <a:rPr lang="pt-PT" sz="2343" dirty="0">
                <a:solidFill>
                  <a:srgbClr val="191919"/>
                </a:solidFill>
                <a:latin typeface="Gotham"/>
                <a:ea typeface="Gotham"/>
                <a:cs typeface="Gotham"/>
                <a:sym typeface="Gotham"/>
              </a:rPr>
              <a:t>assumirá a forma de </a:t>
            </a:r>
            <a:r>
              <a:rPr lang="pt-PT" sz="2343" b="1" dirty="0">
                <a:solidFill>
                  <a:srgbClr val="191919"/>
                </a:solidFill>
                <a:latin typeface="Gotham Bold"/>
                <a:ea typeface="Gotham Bold"/>
                <a:cs typeface="Gotham Bold"/>
                <a:sym typeface="Gotham Bold"/>
              </a:rPr>
              <a:t>sociedade de mediação</a:t>
            </a:r>
            <a:r>
              <a:rPr lang="pt-PT" sz="2343" dirty="0">
                <a:solidFill>
                  <a:srgbClr val="191919"/>
                </a:solidFill>
                <a:latin typeface="Gotham"/>
                <a:ea typeface="Gotham"/>
                <a:cs typeface="Gotham"/>
                <a:sym typeface="Gotham"/>
              </a:rPr>
              <a:t> que agregará num só portfólio a carteira de todos os mediadores associados e parceiros, individuais ou empresas, </a:t>
            </a:r>
            <a:r>
              <a:rPr lang="pt-PT" sz="2343" b="1" dirty="0">
                <a:solidFill>
                  <a:srgbClr val="191919"/>
                </a:solidFill>
                <a:latin typeface="Gotham Bold"/>
                <a:ea typeface="Gotham Bold"/>
                <a:cs typeface="Gotham Bold"/>
                <a:sym typeface="Gotham Bold"/>
              </a:rPr>
              <a:t>sem obrigação de exclusividade</a:t>
            </a:r>
            <a:r>
              <a:rPr lang="pt-PT" sz="2343" dirty="0">
                <a:solidFill>
                  <a:srgbClr val="191919"/>
                </a:solidFill>
                <a:latin typeface="Gotham"/>
                <a:ea typeface="Gotham"/>
                <a:cs typeface="Gotham"/>
                <a:sym typeface="Gotham"/>
              </a:rPr>
              <a:t>, colocando-se num plano de relevância perante as seguradoras suscetível de </a:t>
            </a:r>
            <a:r>
              <a:rPr lang="pt-PT" sz="2343" b="1" dirty="0">
                <a:solidFill>
                  <a:srgbClr val="191919"/>
                </a:solidFill>
                <a:latin typeface="Gotham Bold"/>
                <a:ea typeface="Gotham Bold"/>
                <a:cs typeface="Gotham Bold"/>
                <a:sym typeface="Gotham Bold"/>
              </a:rPr>
              <a:t>aumentar a qualidade da relação</a:t>
            </a:r>
            <a:r>
              <a:rPr lang="pt-PT" sz="2343" dirty="0">
                <a:solidFill>
                  <a:srgbClr val="191919"/>
                </a:solidFill>
                <a:latin typeface="Gotham"/>
                <a:ea typeface="Gotham"/>
                <a:cs typeface="Gotham"/>
                <a:sym typeface="Gotham"/>
              </a:rPr>
              <a:t> e a </a:t>
            </a:r>
            <a:r>
              <a:rPr lang="pt-PT" sz="2343" b="1" dirty="0">
                <a:solidFill>
                  <a:srgbClr val="191919"/>
                </a:solidFill>
                <a:latin typeface="Gotham Bold"/>
                <a:ea typeface="Gotham Bold"/>
                <a:cs typeface="Gotham Bold"/>
                <a:sym typeface="Gotham Bold"/>
              </a:rPr>
              <a:t>melhoria das condições de trabalho e operação</a:t>
            </a:r>
            <a:r>
              <a:rPr lang="pt-PT" sz="2343" dirty="0">
                <a:solidFill>
                  <a:srgbClr val="191919"/>
                </a:solidFill>
                <a:latin typeface="Gotham"/>
                <a:ea typeface="Gotham"/>
                <a:cs typeface="Gotham"/>
                <a:sym typeface="Gotham"/>
              </a:rPr>
              <a:t>. </a:t>
            </a:r>
          </a:p>
          <a:p>
            <a:pPr marL="0" lvl="0" indent="0" algn="just">
              <a:lnSpc>
                <a:spcPts val="2647"/>
              </a:lnSpc>
              <a:spcBef>
                <a:spcPct val="0"/>
              </a:spcBef>
            </a:pPr>
            <a:r>
              <a:rPr lang="pt-PT" sz="2343" dirty="0">
                <a:solidFill>
                  <a:srgbClr val="191919"/>
                </a:solidFill>
                <a:latin typeface="Gotham"/>
                <a:ea typeface="Gotham"/>
                <a:cs typeface="Gotham"/>
                <a:sym typeface="Gotham"/>
              </a:rPr>
              <a:t>Prevê-se que no inicio de 2027 passe à classe de corretor.</a:t>
            </a:r>
          </a:p>
        </p:txBody>
      </p:sp>
      <p:sp>
        <p:nvSpPr>
          <p:cNvPr id="10" name="TextBox 10"/>
          <p:cNvSpPr txBox="1"/>
          <p:nvPr/>
        </p:nvSpPr>
        <p:spPr>
          <a:xfrm>
            <a:off x="2767642" y="5694675"/>
            <a:ext cx="12061364" cy="1678180"/>
          </a:xfrm>
          <a:prstGeom prst="rect">
            <a:avLst/>
          </a:prstGeom>
        </p:spPr>
        <p:txBody>
          <a:bodyPr lIns="0" tIns="0" rIns="0" bIns="0" rtlCol="0" anchor="t">
            <a:spAutoFit/>
          </a:bodyPr>
          <a:lstStyle/>
          <a:p>
            <a:pPr marL="0" lvl="0" indent="0" algn="just">
              <a:lnSpc>
                <a:spcPts val="2647"/>
              </a:lnSpc>
              <a:spcBef>
                <a:spcPct val="0"/>
              </a:spcBef>
            </a:pPr>
            <a:r>
              <a:rPr lang="pt-PT" sz="2343" dirty="0">
                <a:solidFill>
                  <a:srgbClr val="191919"/>
                </a:solidFill>
                <a:latin typeface="Gotham"/>
                <a:ea typeface="Gotham"/>
                <a:cs typeface="Gotham"/>
                <a:sym typeface="Gotham"/>
              </a:rPr>
              <a:t>Não sendo um franchising, esta modalidade colaborativa permite que os associados mantenham as suas estruturas comerciais e operacionais intactas, assim como a total e absoluta autonomia financeira e de gestão, podendo assim maximizar os seus negócios com recurso aos meios que a integração na </a:t>
            </a:r>
            <a:r>
              <a:rPr lang="pt-PT" sz="2343" b="1" dirty="0">
                <a:solidFill>
                  <a:srgbClr val="191919"/>
                </a:solidFill>
                <a:latin typeface="Gotham Bold" panose="020B0604020202020204" charset="0"/>
                <a:ea typeface="Gotham"/>
                <a:cs typeface="Gotham Bold" panose="020B0604020202020204" charset="0"/>
                <a:sym typeface="Gotham"/>
              </a:rPr>
              <a:t>BEE.DO – Insurance Group </a:t>
            </a:r>
            <a:r>
              <a:rPr lang="pt-PT" sz="2343" dirty="0">
                <a:solidFill>
                  <a:srgbClr val="191919"/>
                </a:solidFill>
                <a:latin typeface="Gotham"/>
                <a:ea typeface="Gotham"/>
                <a:cs typeface="Gotham"/>
                <a:sym typeface="Gotham"/>
              </a:rPr>
              <a:t>propicia.</a:t>
            </a:r>
          </a:p>
        </p:txBody>
      </p:sp>
      <p:sp>
        <p:nvSpPr>
          <p:cNvPr id="11" name="TextBox 11"/>
          <p:cNvSpPr txBox="1"/>
          <p:nvPr/>
        </p:nvSpPr>
        <p:spPr>
          <a:xfrm>
            <a:off x="2376985" y="2039499"/>
            <a:ext cx="8820036" cy="726643"/>
          </a:xfrm>
          <a:prstGeom prst="rect">
            <a:avLst/>
          </a:prstGeom>
        </p:spPr>
        <p:txBody>
          <a:bodyPr lIns="0" tIns="0" rIns="0" bIns="0" rtlCol="0" anchor="t">
            <a:spAutoFit/>
          </a:bodyPr>
          <a:lstStyle/>
          <a:p>
            <a:pPr algn="l">
              <a:lnSpc>
                <a:spcPts val="5594"/>
              </a:lnSpc>
            </a:pPr>
            <a:r>
              <a:rPr lang="en-US" sz="5180" b="1">
                <a:solidFill>
                  <a:srgbClr val="191919"/>
                </a:solidFill>
                <a:latin typeface="Gotham Bold"/>
                <a:ea typeface="Gotham Bold"/>
                <a:cs typeface="Gotham Bold"/>
                <a:sym typeface="Gotham Bold"/>
              </a:rPr>
              <a:t>Como funciona?</a:t>
            </a:r>
          </a:p>
        </p:txBody>
      </p:sp>
      <p:sp>
        <p:nvSpPr>
          <p:cNvPr id="12" name="AutoShape 12"/>
          <p:cNvSpPr/>
          <p:nvPr/>
        </p:nvSpPr>
        <p:spPr>
          <a:xfrm>
            <a:off x="2396035" y="5694675"/>
            <a:ext cx="0" cy="1712382"/>
          </a:xfrm>
          <a:prstGeom prst="line">
            <a:avLst/>
          </a:prstGeom>
          <a:ln w="38100" cap="flat">
            <a:solidFill>
              <a:srgbClr val="F1C828"/>
            </a:solidFill>
            <a:prstDash val="solid"/>
            <a:headEnd type="none" w="sm" len="sm"/>
            <a:tailEnd type="none" w="sm" len="sm"/>
          </a:ln>
        </p:spPr>
        <p:txBody>
          <a:bodyPr/>
          <a:lstStyle/>
          <a:p>
            <a:endParaRPr lang="pt-PT"/>
          </a:p>
        </p:txBody>
      </p:sp>
      <p:sp>
        <p:nvSpPr>
          <p:cNvPr id="13" name="TextBox 13"/>
          <p:cNvSpPr txBox="1"/>
          <p:nvPr/>
        </p:nvSpPr>
        <p:spPr>
          <a:xfrm>
            <a:off x="2376985" y="7873783"/>
            <a:ext cx="12452021" cy="1011430"/>
          </a:xfrm>
          <a:prstGeom prst="rect">
            <a:avLst/>
          </a:prstGeom>
        </p:spPr>
        <p:txBody>
          <a:bodyPr lIns="0" tIns="0" rIns="0" bIns="0" rtlCol="0" anchor="t">
            <a:spAutoFit/>
          </a:bodyPr>
          <a:lstStyle/>
          <a:p>
            <a:pPr marL="0" lvl="0" indent="0" algn="just">
              <a:lnSpc>
                <a:spcPts val="2647"/>
              </a:lnSpc>
              <a:spcBef>
                <a:spcPct val="0"/>
              </a:spcBef>
            </a:pPr>
            <a:r>
              <a:rPr lang="en-US" sz="2343" b="1">
                <a:solidFill>
                  <a:srgbClr val="191919"/>
                </a:solidFill>
                <a:latin typeface="Gotham Bold"/>
                <a:ea typeface="Gotham Bold"/>
                <a:cs typeface="Gotham Bold"/>
                <a:sym typeface="Gotham Bold"/>
              </a:rPr>
              <a:t>O BEE.DO – Insurance Group disponibilizará a todos os associados e parceiros um sistema de gestão de carteira que permite uma gestão em tempo real do seu negócio, bem como acesso a produtos exclusivos e serviços de apoio à medida.</a:t>
            </a:r>
          </a:p>
        </p:txBody>
      </p:sp>
      <p:grpSp>
        <p:nvGrpSpPr>
          <p:cNvPr id="14" name="Group 14"/>
          <p:cNvGrpSpPr/>
          <p:nvPr/>
        </p:nvGrpSpPr>
        <p:grpSpPr>
          <a:xfrm>
            <a:off x="709357" y="3983373"/>
            <a:ext cx="992463" cy="1154866"/>
            <a:chOff x="0" y="0"/>
            <a:chExt cx="698500" cy="812800"/>
          </a:xfrm>
        </p:grpSpPr>
        <p:sp>
          <p:nvSpPr>
            <p:cNvPr id="15" name="Freeform 15"/>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16" name="TextBox 16"/>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4</a:t>
              </a:r>
            </a:p>
          </p:txBody>
        </p:sp>
      </p:grpSp>
      <p:grpSp>
        <p:nvGrpSpPr>
          <p:cNvPr id="17" name="Group 17"/>
          <p:cNvGrpSpPr/>
          <p:nvPr/>
        </p:nvGrpSpPr>
        <p:grpSpPr>
          <a:xfrm>
            <a:off x="951509" y="3315742"/>
            <a:ext cx="508158" cy="627684"/>
            <a:chOff x="0" y="0"/>
            <a:chExt cx="698500" cy="862798"/>
          </a:xfrm>
        </p:grpSpPr>
        <p:sp>
          <p:nvSpPr>
            <p:cNvPr id="18" name="Freeform 1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9" name="TextBox 1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id="20" name="Group 20"/>
          <p:cNvGrpSpPr/>
          <p:nvPr/>
        </p:nvGrpSpPr>
        <p:grpSpPr>
          <a:xfrm>
            <a:off x="951509" y="1982349"/>
            <a:ext cx="508158" cy="627684"/>
            <a:chOff x="0" y="0"/>
            <a:chExt cx="698500" cy="862798"/>
          </a:xfrm>
        </p:grpSpPr>
        <p:sp>
          <p:nvSpPr>
            <p:cNvPr id="21" name="Freeform 2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2" name="TextBox 2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id="23" name="Group 23"/>
          <p:cNvGrpSpPr/>
          <p:nvPr/>
        </p:nvGrpSpPr>
        <p:grpSpPr>
          <a:xfrm>
            <a:off x="951509" y="5094059"/>
            <a:ext cx="508158" cy="627684"/>
            <a:chOff x="0" y="0"/>
            <a:chExt cx="698500" cy="862798"/>
          </a:xfrm>
        </p:grpSpPr>
        <p:sp>
          <p:nvSpPr>
            <p:cNvPr id="24" name="Freeform 2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5" name="TextBox 2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id="26" name="Group 26"/>
          <p:cNvGrpSpPr/>
          <p:nvPr/>
        </p:nvGrpSpPr>
        <p:grpSpPr>
          <a:xfrm>
            <a:off x="951509" y="2648112"/>
            <a:ext cx="508158" cy="627684"/>
            <a:chOff x="0" y="0"/>
            <a:chExt cx="698500" cy="862798"/>
          </a:xfrm>
        </p:grpSpPr>
        <p:sp>
          <p:nvSpPr>
            <p:cNvPr id="27" name="Freeform 2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8" name="TextBox 2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id="29" name="Group 29"/>
          <p:cNvGrpSpPr/>
          <p:nvPr/>
        </p:nvGrpSpPr>
        <p:grpSpPr>
          <a:xfrm>
            <a:off x="951509" y="6425585"/>
            <a:ext cx="508158" cy="627684"/>
            <a:chOff x="0" y="0"/>
            <a:chExt cx="698500" cy="862798"/>
          </a:xfrm>
        </p:grpSpPr>
        <p:sp>
          <p:nvSpPr>
            <p:cNvPr id="30" name="Freeform 3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1" name="TextBox 3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id="32" name="Group 32"/>
          <p:cNvGrpSpPr/>
          <p:nvPr/>
        </p:nvGrpSpPr>
        <p:grpSpPr>
          <a:xfrm>
            <a:off x="951509" y="5759822"/>
            <a:ext cx="508158" cy="627684"/>
            <a:chOff x="0" y="0"/>
            <a:chExt cx="698500" cy="862798"/>
          </a:xfrm>
        </p:grpSpPr>
        <p:sp>
          <p:nvSpPr>
            <p:cNvPr id="33" name="Freeform 3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4" name="TextBox 3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id="35" name="Group 35"/>
          <p:cNvGrpSpPr/>
          <p:nvPr/>
        </p:nvGrpSpPr>
        <p:grpSpPr>
          <a:xfrm>
            <a:off x="951509" y="7093216"/>
            <a:ext cx="508158" cy="627684"/>
            <a:chOff x="0" y="0"/>
            <a:chExt cx="698500" cy="862798"/>
          </a:xfrm>
        </p:grpSpPr>
        <p:sp>
          <p:nvSpPr>
            <p:cNvPr id="36" name="Freeform 3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7" name="TextBox 3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id="38" name="Group 38"/>
          <p:cNvGrpSpPr/>
          <p:nvPr/>
        </p:nvGrpSpPr>
        <p:grpSpPr>
          <a:xfrm>
            <a:off x="977741" y="7760846"/>
            <a:ext cx="508158" cy="627684"/>
            <a:chOff x="0" y="0"/>
            <a:chExt cx="698500" cy="862798"/>
          </a:xfrm>
        </p:grpSpPr>
        <p:sp>
          <p:nvSpPr>
            <p:cNvPr id="39" name="Freeform 3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0" name="TextBox 4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9</a:t>
              </a:r>
            </a:p>
          </p:txBody>
        </p:sp>
      </p:grpSp>
      <p:grpSp>
        <p:nvGrpSpPr>
          <p:cNvPr id="41" name="Group 41"/>
          <p:cNvGrpSpPr/>
          <p:nvPr/>
        </p:nvGrpSpPr>
        <p:grpSpPr>
          <a:xfrm>
            <a:off x="977741" y="8436155"/>
            <a:ext cx="508158" cy="627684"/>
            <a:chOff x="0" y="0"/>
            <a:chExt cx="698500" cy="862798"/>
          </a:xfrm>
        </p:grpSpPr>
        <p:sp>
          <p:nvSpPr>
            <p:cNvPr id="42" name="Freeform 4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3" name="TextBox 4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10</a:t>
              </a:r>
            </a:p>
          </p:txBody>
        </p:sp>
      </p:grpSp>
      <p:grpSp>
        <p:nvGrpSpPr>
          <p:cNvPr id="44" name="Group 44"/>
          <p:cNvGrpSpPr/>
          <p:nvPr/>
        </p:nvGrpSpPr>
        <p:grpSpPr>
          <a:xfrm>
            <a:off x="977741" y="9101940"/>
            <a:ext cx="508158" cy="627684"/>
            <a:chOff x="0" y="0"/>
            <a:chExt cx="698500" cy="862798"/>
          </a:xfrm>
        </p:grpSpPr>
        <p:sp>
          <p:nvSpPr>
            <p:cNvPr id="45" name="Freeform 4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6" name="TextBox 4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11</a:t>
              </a: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rot="1986693">
            <a:off x="11745661" y="-6007703"/>
            <a:ext cx="10994424" cy="12793512"/>
            <a:chOff x="0" y="0"/>
            <a:chExt cx="698500" cy="812800"/>
          </a:xfrm>
        </p:grpSpPr>
        <p:sp>
          <p:nvSpPr>
            <p:cNvPr id="3" name="Freeform 3"/>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619125" cap="sq">
              <a:solidFill>
                <a:srgbClr val="F1C828">
                  <a:alpha val="11765"/>
                </a:srgbClr>
              </a:solidFill>
              <a:prstDash val="solid"/>
              <a:miter/>
            </a:ln>
          </p:spPr>
          <p:txBody>
            <a:bodyPr/>
            <a:lstStyle/>
            <a:p>
              <a:endParaRPr lang="pt-PT"/>
            </a:p>
          </p:txBody>
        </p:sp>
        <p:sp>
          <p:nvSpPr>
            <p:cNvPr id="4" name="TextBox 4"/>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417186" y="2610033"/>
            <a:ext cx="12661092" cy="6127418"/>
            <a:chOff x="0" y="0"/>
            <a:chExt cx="3334609" cy="1613806"/>
          </a:xfrm>
        </p:grpSpPr>
        <p:sp>
          <p:nvSpPr>
            <p:cNvPr id="6" name="Freeform 6"/>
            <p:cNvSpPr/>
            <p:nvPr/>
          </p:nvSpPr>
          <p:spPr>
            <a:xfrm>
              <a:off x="0" y="0"/>
              <a:ext cx="3334608" cy="1613806"/>
            </a:xfrm>
            <a:custGeom>
              <a:avLst/>
              <a:gdLst/>
              <a:ahLst/>
              <a:cxnLst/>
              <a:rect l="l" t="t" r="r" b="b"/>
              <a:pathLst>
                <a:path w="3334608" h="1613806">
                  <a:moveTo>
                    <a:pt x="0" y="0"/>
                  </a:moveTo>
                  <a:lnTo>
                    <a:pt x="3334608" y="0"/>
                  </a:lnTo>
                  <a:lnTo>
                    <a:pt x="3334608" y="1613806"/>
                  </a:lnTo>
                  <a:lnTo>
                    <a:pt x="0" y="1613806"/>
                  </a:lnTo>
                  <a:close/>
                </a:path>
              </a:pathLst>
            </a:custGeom>
            <a:solidFill>
              <a:srgbClr val="F1C828"/>
            </a:solidFill>
          </p:spPr>
          <p:txBody>
            <a:bodyPr/>
            <a:lstStyle/>
            <a:p>
              <a:endParaRPr lang="pt-PT"/>
            </a:p>
          </p:txBody>
        </p:sp>
        <p:sp>
          <p:nvSpPr>
            <p:cNvPr id="7" name="TextBox 7"/>
            <p:cNvSpPr txBox="1"/>
            <p:nvPr/>
          </p:nvSpPr>
          <p:spPr>
            <a:xfrm>
              <a:off x="0" y="-28575"/>
              <a:ext cx="3334609" cy="1642381"/>
            </a:xfrm>
            <a:prstGeom prst="rect">
              <a:avLst/>
            </a:prstGeom>
          </p:spPr>
          <p:txBody>
            <a:bodyPr lIns="50800" tIns="50800" rIns="50800" bIns="50800" rtlCol="0" anchor="ctr"/>
            <a:lstStyle/>
            <a:p>
              <a:pPr algn="ctr">
                <a:lnSpc>
                  <a:spcPts val="2380"/>
                </a:lnSpc>
              </a:pPr>
              <a:endParaRPr/>
            </a:p>
          </p:txBody>
        </p:sp>
      </p:grpSp>
      <p:sp>
        <p:nvSpPr>
          <p:cNvPr id="8" name="Freeform 8"/>
          <p:cNvSpPr/>
          <p:nvPr/>
        </p:nvSpPr>
        <p:spPr>
          <a:xfrm>
            <a:off x="2436454" y="9063840"/>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pt-PT"/>
          </a:p>
        </p:txBody>
      </p:sp>
      <p:grpSp>
        <p:nvGrpSpPr>
          <p:cNvPr id="9" name="Group 9"/>
          <p:cNvGrpSpPr/>
          <p:nvPr/>
        </p:nvGrpSpPr>
        <p:grpSpPr>
          <a:xfrm>
            <a:off x="709357" y="4655766"/>
            <a:ext cx="992463" cy="1154866"/>
            <a:chOff x="0" y="0"/>
            <a:chExt cx="698500" cy="812800"/>
          </a:xfrm>
        </p:grpSpPr>
        <p:sp>
          <p:nvSpPr>
            <p:cNvPr id="10" name="Freeform 10"/>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11" name="TextBox 11"/>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5</a:t>
              </a:r>
            </a:p>
          </p:txBody>
        </p:sp>
      </p:grpSp>
      <p:grpSp>
        <p:nvGrpSpPr>
          <p:cNvPr id="12" name="Group 12"/>
          <p:cNvGrpSpPr/>
          <p:nvPr/>
        </p:nvGrpSpPr>
        <p:grpSpPr>
          <a:xfrm>
            <a:off x="951509" y="3320505"/>
            <a:ext cx="508158" cy="627684"/>
            <a:chOff x="0" y="0"/>
            <a:chExt cx="698500" cy="862798"/>
          </a:xfrm>
        </p:grpSpPr>
        <p:sp>
          <p:nvSpPr>
            <p:cNvPr id="13" name="Freeform 1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4" name="TextBox 1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id="15" name="Group 15"/>
          <p:cNvGrpSpPr/>
          <p:nvPr/>
        </p:nvGrpSpPr>
        <p:grpSpPr>
          <a:xfrm>
            <a:off x="951509" y="1987111"/>
            <a:ext cx="508158" cy="627684"/>
            <a:chOff x="0" y="0"/>
            <a:chExt cx="698500" cy="862798"/>
          </a:xfrm>
        </p:grpSpPr>
        <p:sp>
          <p:nvSpPr>
            <p:cNvPr id="16" name="Freeform 1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7" name="TextBox 1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id="18" name="Group 18"/>
          <p:cNvGrpSpPr/>
          <p:nvPr/>
        </p:nvGrpSpPr>
        <p:grpSpPr>
          <a:xfrm>
            <a:off x="951509" y="3988135"/>
            <a:ext cx="508158" cy="627684"/>
            <a:chOff x="0" y="0"/>
            <a:chExt cx="698500" cy="862798"/>
          </a:xfrm>
        </p:grpSpPr>
        <p:sp>
          <p:nvSpPr>
            <p:cNvPr id="19" name="Freeform 1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0" name="TextBox 2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id="21" name="Group 21"/>
          <p:cNvGrpSpPr/>
          <p:nvPr/>
        </p:nvGrpSpPr>
        <p:grpSpPr>
          <a:xfrm>
            <a:off x="951509" y="2652874"/>
            <a:ext cx="508158" cy="627684"/>
            <a:chOff x="0" y="0"/>
            <a:chExt cx="698500" cy="862798"/>
          </a:xfrm>
        </p:grpSpPr>
        <p:sp>
          <p:nvSpPr>
            <p:cNvPr id="22" name="Freeform 2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3" name="TextBox 2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id="24" name="Group 24"/>
          <p:cNvGrpSpPr/>
          <p:nvPr/>
        </p:nvGrpSpPr>
        <p:grpSpPr>
          <a:xfrm>
            <a:off x="951509" y="6430348"/>
            <a:ext cx="508158" cy="627684"/>
            <a:chOff x="0" y="0"/>
            <a:chExt cx="698500" cy="862798"/>
          </a:xfrm>
        </p:grpSpPr>
        <p:sp>
          <p:nvSpPr>
            <p:cNvPr id="25" name="Freeform 2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6" name="TextBox 2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id="27" name="Group 27"/>
          <p:cNvGrpSpPr/>
          <p:nvPr/>
        </p:nvGrpSpPr>
        <p:grpSpPr>
          <a:xfrm>
            <a:off x="951509" y="5764584"/>
            <a:ext cx="508158" cy="627684"/>
            <a:chOff x="0" y="0"/>
            <a:chExt cx="698500" cy="862798"/>
          </a:xfrm>
        </p:grpSpPr>
        <p:sp>
          <p:nvSpPr>
            <p:cNvPr id="28" name="Freeform 2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9" name="TextBox 2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id="30" name="Group 30"/>
          <p:cNvGrpSpPr/>
          <p:nvPr/>
        </p:nvGrpSpPr>
        <p:grpSpPr>
          <a:xfrm>
            <a:off x="951509" y="7088453"/>
            <a:ext cx="508158" cy="627684"/>
            <a:chOff x="0" y="0"/>
            <a:chExt cx="698500" cy="862798"/>
          </a:xfrm>
        </p:grpSpPr>
        <p:sp>
          <p:nvSpPr>
            <p:cNvPr id="31" name="Freeform 3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2" name="TextBox 3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id="33" name="Group 33"/>
          <p:cNvGrpSpPr/>
          <p:nvPr/>
        </p:nvGrpSpPr>
        <p:grpSpPr>
          <a:xfrm>
            <a:off x="977741" y="7760846"/>
            <a:ext cx="508158" cy="627684"/>
            <a:chOff x="0" y="0"/>
            <a:chExt cx="698500" cy="862798"/>
          </a:xfrm>
        </p:grpSpPr>
        <p:sp>
          <p:nvSpPr>
            <p:cNvPr id="34" name="Freeform 3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5" name="TextBox 3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9</a:t>
              </a:r>
            </a:p>
          </p:txBody>
        </p:sp>
      </p:grpSp>
      <p:grpSp>
        <p:nvGrpSpPr>
          <p:cNvPr id="36" name="Group 36"/>
          <p:cNvGrpSpPr/>
          <p:nvPr/>
        </p:nvGrpSpPr>
        <p:grpSpPr>
          <a:xfrm>
            <a:off x="977741" y="8436155"/>
            <a:ext cx="508158" cy="627684"/>
            <a:chOff x="0" y="0"/>
            <a:chExt cx="698500" cy="862798"/>
          </a:xfrm>
        </p:grpSpPr>
        <p:sp>
          <p:nvSpPr>
            <p:cNvPr id="37" name="Freeform 3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8" name="TextBox 3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10</a:t>
              </a:r>
            </a:p>
          </p:txBody>
        </p:sp>
      </p:grpSp>
      <p:grpSp>
        <p:nvGrpSpPr>
          <p:cNvPr id="39" name="Group 39"/>
          <p:cNvGrpSpPr/>
          <p:nvPr/>
        </p:nvGrpSpPr>
        <p:grpSpPr>
          <a:xfrm>
            <a:off x="977741" y="9101940"/>
            <a:ext cx="508158" cy="627684"/>
            <a:chOff x="0" y="0"/>
            <a:chExt cx="698500" cy="862798"/>
          </a:xfrm>
        </p:grpSpPr>
        <p:sp>
          <p:nvSpPr>
            <p:cNvPr id="40" name="Freeform 4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41" name="TextBox 4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11</a:t>
              </a:r>
            </a:p>
          </p:txBody>
        </p:sp>
      </p:grpSp>
      <p:grpSp>
        <p:nvGrpSpPr>
          <p:cNvPr id="42" name="Group 42"/>
          <p:cNvGrpSpPr/>
          <p:nvPr/>
        </p:nvGrpSpPr>
        <p:grpSpPr>
          <a:xfrm>
            <a:off x="12527224" y="2035496"/>
            <a:ext cx="6612142" cy="7694129"/>
            <a:chOff x="0" y="0"/>
            <a:chExt cx="698500" cy="812800"/>
          </a:xfrm>
        </p:grpSpPr>
        <p:sp>
          <p:nvSpPr>
            <p:cNvPr id="43" name="Freeform 43"/>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blipFill>
              <a:blip r:embed="rId4"/>
              <a:stretch>
                <a:fillRect l="-37272" r="-37272"/>
              </a:stretch>
            </a:blipFill>
          </p:spPr>
          <p:txBody>
            <a:bodyPr/>
            <a:lstStyle/>
            <a:p>
              <a:endParaRPr lang="pt-PT"/>
            </a:p>
          </p:txBody>
        </p:sp>
      </p:grpSp>
      <p:sp>
        <p:nvSpPr>
          <p:cNvPr id="44" name="TextBox 44"/>
          <p:cNvSpPr txBox="1"/>
          <p:nvPr/>
        </p:nvSpPr>
        <p:spPr>
          <a:xfrm>
            <a:off x="2417186" y="1430275"/>
            <a:ext cx="9238413" cy="887603"/>
          </a:xfrm>
          <a:prstGeom prst="rect">
            <a:avLst/>
          </a:prstGeom>
        </p:spPr>
        <p:txBody>
          <a:bodyPr lIns="0" tIns="0" rIns="0" bIns="0" rtlCol="0" anchor="t">
            <a:spAutoFit/>
          </a:bodyPr>
          <a:lstStyle/>
          <a:p>
            <a:pPr algn="l">
              <a:lnSpc>
                <a:spcPts val="7252"/>
              </a:lnSpc>
            </a:pPr>
            <a:r>
              <a:rPr lang="en-US" sz="5180" b="1">
                <a:solidFill>
                  <a:srgbClr val="191919"/>
                </a:solidFill>
                <a:latin typeface="Gotham Bold"/>
                <a:ea typeface="Gotham Bold"/>
                <a:cs typeface="Gotham Bold"/>
                <a:sym typeface="Gotham Bold"/>
              </a:rPr>
              <a:t>Que benefícios tenho?</a:t>
            </a:r>
          </a:p>
        </p:txBody>
      </p:sp>
      <p:sp>
        <p:nvSpPr>
          <p:cNvPr id="45" name="TextBox 45"/>
          <p:cNvSpPr txBox="1"/>
          <p:nvPr/>
        </p:nvSpPr>
        <p:spPr>
          <a:xfrm>
            <a:off x="2690319" y="2909978"/>
            <a:ext cx="9238413" cy="5384653"/>
          </a:xfrm>
          <a:prstGeom prst="rect">
            <a:avLst/>
          </a:prstGeom>
        </p:spPr>
        <p:txBody>
          <a:bodyPr lIns="0" tIns="0" rIns="0" bIns="0" rtlCol="0" anchor="t">
            <a:spAutoFit/>
          </a:bodyPr>
          <a:lstStyle/>
          <a:p>
            <a:pPr marL="505876" lvl="1" indent="-252938" algn="just">
              <a:lnSpc>
                <a:spcPts val="4287"/>
              </a:lnSpc>
              <a:buFont typeface="Arial"/>
              <a:buChar char="•"/>
            </a:pPr>
            <a:r>
              <a:rPr lang="en-US" sz="2343" b="1">
                <a:solidFill>
                  <a:srgbClr val="191919"/>
                </a:solidFill>
                <a:latin typeface="Gotham Bold"/>
                <a:ea typeface="Gotham Bold"/>
                <a:cs typeface="Gotham Bold"/>
                <a:sym typeface="Gotham Bold"/>
              </a:rPr>
              <a:t>Integração</a:t>
            </a:r>
            <a:r>
              <a:rPr lang="en-US" sz="2343">
                <a:solidFill>
                  <a:srgbClr val="191919"/>
                </a:solidFill>
                <a:latin typeface="Gotham"/>
                <a:ea typeface="Gotham"/>
                <a:cs typeface="Gotham"/>
                <a:sym typeface="Gotham"/>
              </a:rPr>
              <a:t> num </a:t>
            </a:r>
            <a:r>
              <a:rPr lang="en-US" sz="2343" b="1">
                <a:solidFill>
                  <a:srgbClr val="191919"/>
                </a:solidFill>
                <a:latin typeface="Gotham Bold"/>
                <a:ea typeface="Gotham Bold"/>
                <a:cs typeface="Gotham Bold"/>
                <a:sym typeface="Gotham Bold"/>
              </a:rPr>
              <a:t>operador de grande dimensão</a:t>
            </a:r>
          </a:p>
          <a:p>
            <a:pPr marL="505876" lvl="1" indent="-252938" algn="just">
              <a:lnSpc>
                <a:spcPts val="4287"/>
              </a:lnSpc>
              <a:buFont typeface="Arial"/>
              <a:buChar char="•"/>
            </a:pPr>
            <a:r>
              <a:rPr lang="en-US" sz="2343">
                <a:solidFill>
                  <a:srgbClr val="191919"/>
                </a:solidFill>
                <a:latin typeface="Gotham"/>
                <a:ea typeface="Gotham"/>
                <a:cs typeface="Gotham"/>
                <a:sym typeface="Gotham"/>
              </a:rPr>
              <a:t>Pertença a uma </a:t>
            </a:r>
            <a:r>
              <a:rPr lang="en-US" sz="2343" b="1">
                <a:solidFill>
                  <a:srgbClr val="191919"/>
                </a:solidFill>
                <a:latin typeface="Gotham Bold"/>
                <a:ea typeface="Gotham Bold"/>
                <a:cs typeface="Gotham Bold"/>
                <a:sym typeface="Gotham Bold"/>
              </a:rPr>
              <a:t>equipa experiente, forte e motivada</a:t>
            </a:r>
          </a:p>
          <a:p>
            <a:pPr marL="505876" lvl="1" indent="-252938" algn="just">
              <a:lnSpc>
                <a:spcPts val="4287"/>
              </a:lnSpc>
              <a:buFont typeface="Arial"/>
              <a:buChar char="•"/>
            </a:pPr>
            <a:r>
              <a:rPr lang="en-US" sz="2343" b="1">
                <a:solidFill>
                  <a:srgbClr val="191919"/>
                </a:solidFill>
                <a:latin typeface="Gotham Bold"/>
                <a:ea typeface="Gotham Bold"/>
                <a:cs typeface="Gotham Bold"/>
                <a:sym typeface="Gotham Bold"/>
              </a:rPr>
              <a:t>Melhoria </a:t>
            </a:r>
            <a:r>
              <a:rPr lang="en-US" sz="2343">
                <a:solidFill>
                  <a:srgbClr val="191919"/>
                </a:solidFill>
                <a:latin typeface="Gotham"/>
                <a:ea typeface="Gotham"/>
                <a:cs typeface="Gotham"/>
                <a:sym typeface="Gotham"/>
              </a:rPr>
              <a:t>potencial das</a:t>
            </a:r>
            <a:r>
              <a:rPr lang="en-US" sz="2343" b="1">
                <a:solidFill>
                  <a:srgbClr val="191919"/>
                </a:solidFill>
                <a:latin typeface="Gotham Bold"/>
                <a:ea typeface="Gotham Bold"/>
                <a:cs typeface="Gotham Bold"/>
                <a:sym typeface="Gotham Bold"/>
              </a:rPr>
              <a:t> margens comerciais</a:t>
            </a:r>
          </a:p>
          <a:p>
            <a:pPr marL="505876" lvl="1" indent="-252938" algn="just">
              <a:lnSpc>
                <a:spcPts val="4287"/>
              </a:lnSpc>
              <a:buFont typeface="Arial"/>
              <a:buChar char="•"/>
            </a:pPr>
            <a:r>
              <a:rPr lang="en-US" sz="2343" b="1">
                <a:solidFill>
                  <a:srgbClr val="191919"/>
                </a:solidFill>
                <a:latin typeface="Gotham Bold"/>
                <a:ea typeface="Gotham Bold"/>
                <a:cs typeface="Gotham Bold"/>
                <a:sym typeface="Gotham Bold"/>
              </a:rPr>
              <a:t>Melhoria</a:t>
            </a:r>
            <a:r>
              <a:rPr lang="en-US" sz="2343">
                <a:solidFill>
                  <a:srgbClr val="191919"/>
                </a:solidFill>
                <a:latin typeface="Gotham"/>
                <a:ea typeface="Gotham"/>
                <a:cs typeface="Gotham"/>
                <a:sym typeface="Gotham"/>
              </a:rPr>
              <a:t> da </a:t>
            </a:r>
            <a:r>
              <a:rPr lang="en-US" sz="2343" b="1">
                <a:solidFill>
                  <a:srgbClr val="191919"/>
                </a:solidFill>
                <a:latin typeface="Gotham Bold"/>
                <a:ea typeface="Gotham Bold"/>
                <a:cs typeface="Gotham Bold"/>
                <a:sym typeface="Gotham Bold"/>
              </a:rPr>
              <a:t>capacidade de defesa / retenção de carteiras</a:t>
            </a:r>
          </a:p>
          <a:p>
            <a:pPr marL="505876" lvl="1" indent="-252938" algn="just">
              <a:lnSpc>
                <a:spcPts val="4287"/>
              </a:lnSpc>
              <a:buFont typeface="Arial"/>
              <a:buChar char="•"/>
            </a:pPr>
            <a:r>
              <a:rPr lang="en-US" sz="2343">
                <a:solidFill>
                  <a:srgbClr val="191919"/>
                </a:solidFill>
                <a:latin typeface="Gotham"/>
                <a:ea typeface="Gotham"/>
                <a:cs typeface="Gotham"/>
                <a:sym typeface="Gotham"/>
              </a:rPr>
              <a:t>Acesso a </a:t>
            </a:r>
            <a:r>
              <a:rPr lang="en-US" sz="2343" b="1">
                <a:solidFill>
                  <a:srgbClr val="191919"/>
                </a:solidFill>
                <a:latin typeface="Gotham Bold"/>
                <a:ea typeface="Gotham Bold"/>
                <a:cs typeface="Gotham Bold"/>
                <a:sym typeface="Gotham Bold"/>
              </a:rPr>
              <a:t>todo o mercado segurador</a:t>
            </a:r>
          </a:p>
          <a:p>
            <a:pPr marL="505876" lvl="1" indent="-252938" algn="just">
              <a:lnSpc>
                <a:spcPts val="4287"/>
              </a:lnSpc>
              <a:buFont typeface="Arial"/>
              <a:buChar char="•"/>
            </a:pPr>
            <a:r>
              <a:rPr lang="en-US" sz="2343" b="1">
                <a:solidFill>
                  <a:srgbClr val="191919"/>
                </a:solidFill>
                <a:latin typeface="Gotham Bold"/>
                <a:ea typeface="Gotham Bold"/>
                <a:cs typeface="Gotham Bold"/>
                <a:sym typeface="Gotham Bold"/>
              </a:rPr>
              <a:t>Alargamento</a:t>
            </a:r>
            <a:r>
              <a:rPr lang="en-US" sz="2343">
                <a:solidFill>
                  <a:srgbClr val="191919"/>
                </a:solidFill>
                <a:latin typeface="Gotham"/>
                <a:ea typeface="Gotham"/>
                <a:cs typeface="Gotham"/>
                <a:sym typeface="Gotham"/>
              </a:rPr>
              <a:t> da </a:t>
            </a:r>
            <a:r>
              <a:rPr lang="en-US" sz="2343" b="1">
                <a:solidFill>
                  <a:srgbClr val="191919"/>
                </a:solidFill>
                <a:latin typeface="Gotham Bold"/>
                <a:ea typeface="Gotham Bold"/>
                <a:cs typeface="Gotham Bold"/>
                <a:sym typeface="Gotham Bold"/>
              </a:rPr>
              <a:t>base dos produtos / riscos</a:t>
            </a:r>
          </a:p>
          <a:p>
            <a:pPr marL="505876" lvl="1" indent="-252938" algn="just">
              <a:lnSpc>
                <a:spcPts val="4287"/>
              </a:lnSpc>
              <a:buFont typeface="Arial"/>
              <a:buChar char="•"/>
            </a:pPr>
            <a:r>
              <a:rPr lang="en-US" sz="2343">
                <a:solidFill>
                  <a:srgbClr val="191919"/>
                </a:solidFill>
                <a:latin typeface="Gotham"/>
                <a:ea typeface="Gotham"/>
                <a:cs typeface="Gotham"/>
                <a:sym typeface="Gotham"/>
              </a:rPr>
              <a:t>Acesso a</a:t>
            </a:r>
            <a:r>
              <a:rPr lang="en-US" sz="2343" b="1">
                <a:solidFill>
                  <a:srgbClr val="191919"/>
                </a:solidFill>
                <a:latin typeface="Gotham Bold"/>
                <a:ea typeface="Gotham Bold"/>
                <a:cs typeface="Gotham Bold"/>
                <a:sym typeface="Gotham Bold"/>
              </a:rPr>
              <a:t> produtos exclusivos</a:t>
            </a:r>
          </a:p>
          <a:p>
            <a:pPr marL="505876" lvl="1" indent="-252938" algn="just">
              <a:lnSpc>
                <a:spcPts val="4287"/>
              </a:lnSpc>
              <a:buFont typeface="Arial"/>
              <a:buChar char="•"/>
            </a:pPr>
            <a:r>
              <a:rPr lang="en-US" sz="2343">
                <a:solidFill>
                  <a:srgbClr val="191919"/>
                </a:solidFill>
                <a:latin typeface="Gotham"/>
                <a:ea typeface="Gotham"/>
                <a:cs typeface="Gotham"/>
                <a:sym typeface="Gotham"/>
              </a:rPr>
              <a:t>Acesso ao </a:t>
            </a:r>
            <a:r>
              <a:rPr lang="en-US" sz="2343" b="1">
                <a:solidFill>
                  <a:srgbClr val="191919"/>
                </a:solidFill>
                <a:latin typeface="Gotham Bold"/>
                <a:ea typeface="Gotham Bold"/>
                <a:cs typeface="Gotham Bold"/>
                <a:sym typeface="Gotham Bold"/>
              </a:rPr>
              <a:t>canal de venda digital</a:t>
            </a:r>
          </a:p>
          <a:p>
            <a:pPr marL="505876" lvl="1" indent="-252938" algn="just">
              <a:lnSpc>
                <a:spcPts val="4287"/>
              </a:lnSpc>
              <a:buFont typeface="Arial"/>
              <a:buChar char="•"/>
            </a:pPr>
            <a:r>
              <a:rPr lang="en-US" sz="2343">
                <a:solidFill>
                  <a:srgbClr val="191919"/>
                </a:solidFill>
                <a:latin typeface="Gotham"/>
                <a:ea typeface="Gotham"/>
                <a:cs typeface="Gotham"/>
                <a:sym typeface="Gotham"/>
              </a:rPr>
              <a:t>Possibilidade de </a:t>
            </a:r>
            <a:r>
              <a:rPr lang="en-US" sz="2343" b="1">
                <a:solidFill>
                  <a:srgbClr val="191919"/>
                </a:solidFill>
                <a:latin typeface="Gotham Bold"/>
                <a:ea typeface="Gotham Bold"/>
                <a:cs typeface="Gotham Bold"/>
                <a:sym typeface="Gotham Bold"/>
              </a:rPr>
              <a:t>autonomia na emissão</a:t>
            </a:r>
          </a:p>
          <a:p>
            <a:pPr marL="505876" lvl="1" indent="-252938" algn="just">
              <a:lnSpc>
                <a:spcPts val="4287"/>
              </a:lnSpc>
              <a:buFont typeface="Arial"/>
              <a:buChar char="•"/>
            </a:pPr>
            <a:r>
              <a:rPr lang="en-US" sz="2343">
                <a:solidFill>
                  <a:srgbClr val="191919"/>
                </a:solidFill>
                <a:latin typeface="Gotham"/>
                <a:ea typeface="Gotham"/>
                <a:cs typeface="Gotham"/>
                <a:sym typeface="Gotham"/>
              </a:rPr>
              <a:t>Apoio ao </a:t>
            </a:r>
            <a:r>
              <a:rPr lang="en-US" sz="2343" b="1">
                <a:solidFill>
                  <a:srgbClr val="191919"/>
                </a:solidFill>
                <a:latin typeface="Gotham Bold"/>
                <a:ea typeface="Gotham Bold"/>
                <a:cs typeface="Gotham Bold"/>
                <a:sym typeface="Gotham Bold"/>
              </a:rPr>
              <a:t>estabelecimento de parcerias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735588" y="5270719"/>
            <a:ext cx="992463" cy="1154866"/>
            <a:chOff x="0" y="0"/>
            <a:chExt cx="698500" cy="812800"/>
          </a:xfrm>
        </p:grpSpPr>
        <p:sp>
          <p:nvSpPr>
            <p:cNvPr id="3" name="Freeform 3"/>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4" name="TextBox 4"/>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6</a:t>
              </a:r>
            </a:p>
          </p:txBody>
        </p:sp>
      </p:grpSp>
      <p:grpSp>
        <p:nvGrpSpPr>
          <p:cNvPr id="5" name="Group 5"/>
          <p:cNvGrpSpPr/>
          <p:nvPr/>
        </p:nvGrpSpPr>
        <p:grpSpPr>
          <a:xfrm>
            <a:off x="977741" y="3315742"/>
            <a:ext cx="508158" cy="627684"/>
            <a:chOff x="0" y="0"/>
            <a:chExt cx="698500" cy="862798"/>
          </a:xfrm>
        </p:grpSpPr>
        <p:sp>
          <p:nvSpPr>
            <p:cNvPr id="6" name="Freeform 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7" name="TextBox 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id="8" name="Group 8"/>
          <p:cNvGrpSpPr/>
          <p:nvPr/>
        </p:nvGrpSpPr>
        <p:grpSpPr>
          <a:xfrm>
            <a:off x="977741" y="1982349"/>
            <a:ext cx="508158" cy="627684"/>
            <a:chOff x="0" y="0"/>
            <a:chExt cx="698500" cy="862798"/>
          </a:xfrm>
        </p:grpSpPr>
        <p:sp>
          <p:nvSpPr>
            <p:cNvPr id="9" name="Freeform 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0" name="TextBox 1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id="11" name="Group 11"/>
          <p:cNvGrpSpPr/>
          <p:nvPr/>
        </p:nvGrpSpPr>
        <p:grpSpPr>
          <a:xfrm>
            <a:off x="977741" y="3983373"/>
            <a:ext cx="508158" cy="627684"/>
            <a:chOff x="0" y="0"/>
            <a:chExt cx="698500" cy="862798"/>
          </a:xfrm>
        </p:grpSpPr>
        <p:sp>
          <p:nvSpPr>
            <p:cNvPr id="12" name="Freeform 1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3" name="TextBox 1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id="14" name="Group 14"/>
          <p:cNvGrpSpPr/>
          <p:nvPr/>
        </p:nvGrpSpPr>
        <p:grpSpPr>
          <a:xfrm>
            <a:off x="977741" y="2648112"/>
            <a:ext cx="508158" cy="627684"/>
            <a:chOff x="0" y="0"/>
            <a:chExt cx="698500" cy="862798"/>
          </a:xfrm>
        </p:grpSpPr>
        <p:sp>
          <p:nvSpPr>
            <p:cNvPr id="15" name="Freeform 1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6" name="TextBox 1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id="17" name="Group 17"/>
          <p:cNvGrpSpPr/>
          <p:nvPr/>
        </p:nvGrpSpPr>
        <p:grpSpPr>
          <a:xfrm>
            <a:off x="977741" y="6425585"/>
            <a:ext cx="508158" cy="627684"/>
            <a:chOff x="0" y="0"/>
            <a:chExt cx="698500" cy="862798"/>
          </a:xfrm>
        </p:grpSpPr>
        <p:sp>
          <p:nvSpPr>
            <p:cNvPr id="18" name="Freeform 1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9" name="TextBox 1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id="20" name="Group 20"/>
          <p:cNvGrpSpPr/>
          <p:nvPr/>
        </p:nvGrpSpPr>
        <p:grpSpPr>
          <a:xfrm>
            <a:off x="977741" y="4651003"/>
            <a:ext cx="508158" cy="627684"/>
            <a:chOff x="0" y="0"/>
            <a:chExt cx="698500" cy="862798"/>
          </a:xfrm>
        </p:grpSpPr>
        <p:sp>
          <p:nvSpPr>
            <p:cNvPr id="21" name="Freeform 2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2" name="TextBox 2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id="23" name="Group 23"/>
          <p:cNvGrpSpPr/>
          <p:nvPr/>
        </p:nvGrpSpPr>
        <p:grpSpPr>
          <a:xfrm>
            <a:off x="977741" y="7093216"/>
            <a:ext cx="508158" cy="627684"/>
            <a:chOff x="0" y="0"/>
            <a:chExt cx="698500" cy="862798"/>
          </a:xfrm>
        </p:grpSpPr>
        <p:sp>
          <p:nvSpPr>
            <p:cNvPr id="24" name="Freeform 2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5" name="TextBox 2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id="26" name="Group 26"/>
          <p:cNvGrpSpPr/>
          <p:nvPr/>
        </p:nvGrpSpPr>
        <p:grpSpPr>
          <a:xfrm>
            <a:off x="977741" y="7760846"/>
            <a:ext cx="508158" cy="627684"/>
            <a:chOff x="0" y="0"/>
            <a:chExt cx="698500" cy="862798"/>
          </a:xfrm>
        </p:grpSpPr>
        <p:sp>
          <p:nvSpPr>
            <p:cNvPr id="27" name="Freeform 2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8" name="TextBox 2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9</a:t>
              </a:r>
            </a:p>
          </p:txBody>
        </p:sp>
      </p:grpSp>
      <p:grpSp>
        <p:nvGrpSpPr>
          <p:cNvPr id="29" name="Group 29"/>
          <p:cNvGrpSpPr/>
          <p:nvPr/>
        </p:nvGrpSpPr>
        <p:grpSpPr>
          <a:xfrm>
            <a:off x="977741" y="8436155"/>
            <a:ext cx="508158" cy="627684"/>
            <a:chOff x="0" y="0"/>
            <a:chExt cx="698500" cy="862798"/>
          </a:xfrm>
        </p:grpSpPr>
        <p:sp>
          <p:nvSpPr>
            <p:cNvPr id="30" name="Freeform 3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1" name="TextBox 3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10</a:t>
              </a:r>
            </a:p>
          </p:txBody>
        </p:sp>
      </p:grpSp>
      <p:grpSp>
        <p:nvGrpSpPr>
          <p:cNvPr id="32" name="Group 32"/>
          <p:cNvGrpSpPr/>
          <p:nvPr/>
        </p:nvGrpSpPr>
        <p:grpSpPr>
          <a:xfrm>
            <a:off x="977741" y="9101940"/>
            <a:ext cx="508158" cy="627684"/>
            <a:chOff x="0" y="0"/>
            <a:chExt cx="698500" cy="862798"/>
          </a:xfrm>
        </p:grpSpPr>
        <p:sp>
          <p:nvSpPr>
            <p:cNvPr id="33" name="Freeform 3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4" name="TextBox 3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11</a:t>
              </a:r>
            </a:p>
          </p:txBody>
        </p:sp>
      </p:grpSp>
      <p:grpSp>
        <p:nvGrpSpPr>
          <p:cNvPr id="35" name="Group 35"/>
          <p:cNvGrpSpPr/>
          <p:nvPr/>
        </p:nvGrpSpPr>
        <p:grpSpPr>
          <a:xfrm>
            <a:off x="12257439" y="-642905"/>
            <a:ext cx="6030561" cy="12061121"/>
            <a:chOff x="0" y="0"/>
            <a:chExt cx="3175000" cy="6350000"/>
          </a:xfrm>
        </p:grpSpPr>
        <p:sp>
          <p:nvSpPr>
            <p:cNvPr id="36" name="Freeform 36"/>
            <p:cNvSpPr/>
            <p:nvPr/>
          </p:nvSpPr>
          <p:spPr>
            <a:xfrm>
              <a:off x="0" y="0"/>
              <a:ext cx="3175000" cy="6350000"/>
            </a:xfrm>
            <a:custGeom>
              <a:avLst/>
              <a:gdLst/>
              <a:ahLst/>
              <a:cxnLst/>
              <a:rect l="l" t="t" r="r" b="b"/>
              <a:pathLst>
                <a:path w="3175000" h="6350000">
                  <a:moveTo>
                    <a:pt x="0" y="3175000"/>
                  </a:moveTo>
                  <a:cubicBezTo>
                    <a:pt x="0" y="4928870"/>
                    <a:pt x="1421130" y="6350000"/>
                    <a:pt x="3175000" y="6350000"/>
                  </a:cubicBezTo>
                  <a:lnTo>
                    <a:pt x="3175000" y="0"/>
                  </a:lnTo>
                  <a:cubicBezTo>
                    <a:pt x="1421130" y="0"/>
                    <a:pt x="0" y="1421130"/>
                    <a:pt x="0" y="3175000"/>
                  </a:cubicBezTo>
                  <a:close/>
                </a:path>
              </a:pathLst>
            </a:custGeom>
            <a:blipFill>
              <a:blip r:embed="rId2"/>
              <a:stretch>
                <a:fillRect l="-100000" r="-100000"/>
              </a:stretch>
            </a:blipFill>
          </p:spPr>
          <p:txBody>
            <a:bodyPr/>
            <a:lstStyle/>
            <a:p>
              <a:endParaRPr lang="pt-PT"/>
            </a:p>
          </p:txBody>
        </p:sp>
      </p:grpSp>
      <p:sp>
        <p:nvSpPr>
          <p:cNvPr id="37" name="TextBox 37"/>
          <p:cNvSpPr txBox="1"/>
          <p:nvPr/>
        </p:nvSpPr>
        <p:spPr>
          <a:xfrm>
            <a:off x="2540238" y="3707527"/>
            <a:ext cx="9312244" cy="2011555"/>
          </a:xfrm>
          <a:prstGeom prst="rect">
            <a:avLst/>
          </a:prstGeom>
        </p:spPr>
        <p:txBody>
          <a:bodyPr lIns="0" tIns="0" rIns="0" bIns="0" rtlCol="0" anchor="t">
            <a:spAutoFit/>
          </a:bodyPr>
          <a:lstStyle/>
          <a:p>
            <a:pPr marL="0" lvl="0" indent="0" algn="just">
              <a:lnSpc>
                <a:spcPts val="2647"/>
              </a:lnSpc>
              <a:spcBef>
                <a:spcPct val="0"/>
              </a:spcBef>
            </a:pPr>
            <a:r>
              <a:rPr lang="en-US" sz="2343" dirty="0">
                <a:solidFill>
                  <a:srgbClr val="191919"/>
                </a:solidFill>
                <a:latin typeface="Gotham"/>
                <a:ea typeface="Gotham"/>
                <a:cs typeface="Gotham"/>
                <a:sym typeface="Gotham"/>
              </a:rPr>
              <a:t>A </a:t>
            </a:r>
            <a:r>
              <a:rPr lang="en-US" sz="2343" dirty="0" err="1">
                <a:solidFill>
                  <a:srgbClr val="191919"/>
                </a:solidFill>
                <a:latin typeface="Gotham"/>
                <a:ea typeface="Gotham"/>
                <a:cs typeface="Gotham"/>
                <a:sym typeface="Gotham"/>
              </a:rPr>
              <a:t>adesão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projeto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materializa</a:t>
            </a:r>
            <a:r>
              <a:rPr lang="en-US" sz="2343" dirty="0">
                <a:solidFill>
                  <a:srgbClr val="191919"/>
                </a:solidFill>
                <a:latin typeface="Gotham"/>
                <a:ea typeface="Gotham"/>
                <a:cs typeface="Gotham"/>
                <a:sym typeface="Gotham"/>
              </a:rPr>
              <a:t>-se pela </a:t>
            </a:r>
            <a:r>
              <a:rPr lang="en-US" sz="2343" b="1" dirty="0" err="1">
                <a:solidFill>
                  <a:srgbClr val="191919"/>
                </a:solidFill>
                <a:latin typeface="Gotham Bold"/>
                <a:ea typeface="Gotham Bold"/>
                <a:cs typeface="Gotham Bold"/>
                <a:sym typeface="Gotham Bold"/>
              </a:rPr>
              <a:t>subscrição</a:t>
            </a:r>
            <a:r>
              <a:rPr lang="en-US" sz="2343" b="1" dirty="0">
                <a:solidFill>
                  <a:srgbClr val="191919"/>
                </a:solidFill>
                <a:latin typeface="Gotham Bold"/>
                <a:ea typeface="Gotham Bold"/>
                <a:cs typeface="Gotham Bold"/>
                <a:sym typeface="Gotham Bold"/>
              </a:rPr>
              <a:t> de capital social da BEE.DO – Insurance Group</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em</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condições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iguais</a:t>
            </a:r>
            <a:r>
              <a:rPr lang="en-US" sz="2343" dirty="0">
                <a:solidFill>
                  <a:srgbClr val="191919"/>
                </a:solidFill>
                <a:latin typeface="Gotham"/>
                <a:ea typeface="Gotham"/>
                <a:cs typeface="Gotham"/>
                <a:sym typeface="Gotham"/>
              </a:rPr>
              <a:t> para </a:t>
            </a:r>
            <a:r>
              <a:rPr lang="en-US" sz="2343" dirty="0" err="1">
                <a:solidFill>
                  <a:srgbClr val="191919"/>
                </a:solidFill>
                <a:latin typeface="Gotham"/>
                <a:ea typeface="Gotham"/>
                <a:cs typeface="Gotham"/>
                <a:sym typeface="Gotham"/>
              </a:rPr>
              <a:t>todos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associados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calculadas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em</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função</a:t>
            </a:r>
            <a:r>
              <a:rPr lang="en-US" sz="2343" dirty="0">
                <a:solidFill>
                  <a:srgbClr val="191919"/>
                </a:solidFill>
                <a:latin typeface="Gotham"/>
                <a:ea typeface="Gotham"/>
                <a:cs typeface="Gotham"/>
                <a:sym typeface="Gotham"/>
              </a:rPr>
              <a:t> da </a:t>
            </a:r>
            <a:r>
              <a:rPr lang="en-US" sz="2343" dirty="0" err="1">
                <a:solidFill>
                  <a:srgbClr val="191919"/>
                </a:solidFill>
                <a:latin typeface="Gotham"/>
                <a:ea typeface="Gotham"/>
                <a:cs typeface="Gotham"/>
                <a:sym typeface="Gotham"/>
              </a:rPr>
              <a:t>carteira</a:t>
            </a:r>
            <a:r>
              <a:rPr lang="en-US" sz="2343" dirty="0">
                <a:solidFill>
                  <a:srgbClr val="191919"/>
                </a:solidFill>
                <a:latin typeface="Gotham"/>
                <a:ea typeface="Gotham"/>
                <a:cs typeface="Gotham"/>
                <a:sym typeface="Gotham"/>
              </a:rPr>
              <a:t> a </a:t>
            </a:r>
            <a:r>
              <a:rPr lang="en-US" sz="2343" dirty="0" err="1">
                <a:solidFill>
                  <a:srgbClr val="191919"/>
                </a:solidFill>
                <a:latin typeface="Gotham"/>
                <a:ea typeface="Gotham"/>
                <a:cs typeface="Gotham"/>
                <a:sym typeface="Gotham"/>
              </a:rPr>
              <a:t>agregar</a:t>
            </a:r>
            <a:r>
              <a:rPr lang="en-US" sz="2343" dirty="0">
                <a:solidFill>
                  <a:srgbClr val="191919"/>
                </a:solidFill>
                <a:latin typeface="Gotham"/>
                <a:ea typeface="Gotham"/>
                <a:cs typeface="Gotham"/>
                <a:sym typeface="Gotham"/>
              </a:rPr>
              <a:t>. Esta </a:t>
            </a:r>
            <a:r>
              <a:rPr lang="en-US" sz="2343" dirty="0" err="1">
                <a:solidFill>
                  <a:srgbClr val="191919"/>
                </a:solidFill>
                <a:latin typeface="Gotham"/>
                <a:ea typeface="Gotham"/>
                <a:cs typeface="Gotham"/>
                <a:sym typeface="Gotham"/>
              </a:rPr>
              <a:t>opção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aplica</a:t>
            </a:r>
            <a:r>
              <a:rPr lang="en-US" sz="2343" dirty="0">
                <a:solidFill>
                  <a:srgbClr val="191919"/>
                </a:solidFill>
                <a:latin typeface="Gotham"/>
                <a:ea typeface="Gotham"/>
                <a:cs typeface="Gotham"/>
                <a:sym typeface="Gotham"/>
              </a:rPr>
              <a:t>-se a </a:t>
            </a:r>
            <a:r>
              <a:rPr lang="en-US" sz="2343" b="1" dirty="0" err="1">
                <a:solidFill>
                  <a:srgbClr val="191919"/>
                </a:solidFill>
                <a:latin typeface="Gotham Bold"/>
                <a:ea typeface="Gotham Bold"/>
                <a:cs typeface="Gotham Bold"/>
                <a:sym typeface="Gotham Bold"/>
              </a:rPr>
              <a:t>carteiras</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integradas</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superiores</a:t>
            </a:r>
            <a:r>
              <a:rPr lang="en-US" sz="2343" b="1" dirty="0">
                <a:solidFill>
                  <a:srgbClr val="191919"/>
                </a:solidFill>
                <a:latin typeface="Gotham Bold"/>
                <a:ea typeface="Gotham Bold"/>
                <a:cs typeface="Gotham Bold"/>
                <a:sym typeface="Gotham Bold"/>
              </a:rPr>
              <a:t> a 1M€</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na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razão</a:t>
            </a:r>
            <a:r>
              <a:rPr lang="en-US" sz="2343" dirty="0">
                <a:solidFill>
                  <a:srgbClr val="191919"/>
                </a:solidFill>
                <a:latin typeface="Gotham"/>
                <a:ea typeface="Gotham"/>
                <a:cs typeface="Gotham"/>
                <a:sym typeface="Gotham"/>
              </a:rPr>
              <a:t> 1% do capital social </a:t>
            </a:r>
            <a:r>
              <a:rPr lang="en-US" sz="2343" dirty="0" err="1">
                <a:solidFill>
                  <a:srgbClr val="191919"/>
                </a:solidFill>
                <a:latin typeface="Gotham"/>
                <a:ea typeface="Gotham"/>
                <a:cs typeface="Gotham"/>
                <a:sym typeface="Gotham"/>
              </a:rPr>
              <a:t>por</a:t>
            </a:r>
            <a:r>
              <a:rPr lang="en-US" sz="2343" dirty="0">
                <a:solidFill>
                  <a:srgbClr val="191919"/>
                </a:solidFill>
                <a:latin typeface="Gotham"/>
                <a:ea typeface="Gotham"/>
                <a:cs typeface="Gotham"/>
                <a:sym typeface="Gotham"/>
              </a:rPr>
              <a:t> M€ de </a:t>
            </a:r>
            <a:r>
              <a:rPr lang="en-US" sz="2343" dirty="0" err="1">
                <a:solidFill>
                  <a:srgbClr val="191919"/>
                </a:solidFill>
                <a:latin typeface="Gotham"/>
                <a:ea typeface="Gotham"/>
                <a:cs typeface="Gotham"/>
                <a:sym typeface="Gotham"/>
              </a:rPr>
              <a:t>carteira</a:t>
            </a:r>
            <a:r>
              <a:rPr lang="en-US" sz="2343" dirty="0">
                <a:solidFill>
                  <a:srgbClr val="191919"/>
                </a:solidFill>
                <a:latin typeface="Gotham"/>
                <a:ea typeface="Gotham"/>
                <a:cs typeface="Gotham"/>
                <a:sym typeface="Gotham"/>
              </a:rPr>
              <a:t>. </a:t>
            </a:r>
          </a:p>
        </p:txBody>
      </p:sp>
      <p:sp>
        <p:nvSpPr>
          <p:cNvPr id="38" name="TextBox 38"/>
          <p:cNvSpPr txBox="1"/>
          <p:nvPr/>
        </p:nvSpPr>
        <p:spPr>
          <a:xfrm>
            <a:off x="2540238" y="6040988"/>
            <a:ext cx="9312244" cy="1678180"/>
          </a:xfrm>
          <a:prstGeom prst="rect">
            <a:avLst/>
          </a:prstGeom>
        </p:spPr>
        <p:txBody>
          <a:bodyPr lIns="0" tIns="0" rIns="0" bIns="0" rtlCol="0" anchor="t">
            <a:spAutoFit/>
          </a:bodyPr>
          <a:lstStyle/>
          <a:p>
            <a:pPr marL="0" lvl="0" indent="0" algn="just">
              <a:lnSpc>
                <a:spcPts val="2647"/>
              </a:lnSpc>
              <a:spcBef>
                <a:spcPct val="0"/>
              </a:spcBef>
            </a:pPr>
            <a:r>
              <a:rPr lang="en-US" sz="2343" dirty="0" err="1">
                <a:solidFill>
                  <a:srgbClr val="191919"/>
                </a:solidFill>
                <a:latin typeface="Gotham"/>
                <a:ea typeface="Gotham"/>
                <a:cs typeface="Gotham"/>
                <a:sym typeface="Gotham"/>
              </a:rPr>
              <a:t>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mediadores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individuais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ou</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empresas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que</a:t>
            </a:r>
            <a:r>
              <a:rPr lang="en-US" sz="2343" dirty="0">
                <a:solidFill>
                  <a:srgbClr val="191919"/>
                </a:solidFill>
                <a:latin typeface="Gotham"/>
                <a:ea typeface="Gotham"/>
                <a:cs typeface="Gotham"/>
                <a:sym typeface="Gotham"/>
              </a:rPr>
              <a:t> se </a:t>
            </a:r>
            <a:r>
              <a:rPr lang="en-US" sz="2343" dirty="0" err="1">
                <a:solidFill>
                  <a:srgbClr val="191919"/>
                </a:solidFill>
                <a:latin typeface="Gotham"/>
                <a:ea typeface="Gotham"/>
                <a:cs typeface="Gotham"/>
                <a:sym typeface="Gotham"/>
              </a:rPr>
              <a:t>queiram</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juntar</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projeto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podem</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ainda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tornar</a:t>
            </a:r>
            <a:r>
              <a:rPr lang="en-US" sz="2343" dirty="0">
                <a:solidFill>
                  <a:srgbClr val="191919"/>
                </a:solidFill>
                <a:latin typeface="Gotham"/>
                <a:ea typeface="Gotham"/>
                <a:cs typeface="Gotham"/>
                <a:sym typeface="Gotham"/>
              </a:rPr>
              <a:t>-se </a:t>
            </a:r>
            <a:r>
              <a:rPr lang="en-US" sz="2343" dirty="0" err="1">
                <a:solidFill>
                  <a:srgbClr val="191919"/>
                </a:solidFill>
                <a:latin typeface="Gotham"/>
                <a:ea typeface="Gotham"/>
                <a:cs typeface="Gotham"/>
                <a:sym typeface="Gotham"/>
              </a:rPr>
              <a:t>assim</a:t>
            </a:r>
            <a:r>
              <a:rPr lang="en-US" sz="2343" dirty="0">
                <a:solidFill>
                  <a:srgbClr val="191919"/>
                </a:solidFill>
                <a:latin typeface="Gotham"/>
                <a:ea typeface="Gotham"/>
                <a:cs typeface="Gotham"/>
                <a:sym typeface="Gotham"/>
              </a:rPr>
              <a:t> </a:t>
            </a:r>
            <a:r>
              <a:rPr lang="en-US" sz="2343" b="1" dirty="0" err="1">
                <a:solidFill>
                  <a:srgbClr val="191919"/>
                </a:solidFill>
                <a:latin typeface="Gotham Bold"/>
                <a:ea typeface="Gotham Bold"/>
                <a:cs typeface="Gotham Bold"/>
                <a:sym typeface="Gotham Bold"/>
              </a:rPr>
              <a:t>acionistas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sem</a:t>
            </a:r>
            <a:r>
              <a:rPr lang="en-US" sz="2343" dirty="0">
                <a:solidFill>
                  <a:srgbClr val="191919"/>
                </a:solidFill>
                <a:latin typeface="Gotham"/>
                <a:ea typeface="Gotham"/>
                <a:cs typeface="Gotham"/>
                <a:sym typeface="Gotham"/>
              </a:rPr>
              <a:t> custos, </a:t>
            </a:r>
            <a:r>
              <a:rPr lang="en-US" sz="2343" dirty="0" err="1">
                <a:solidFill>
                  <a:srgbClr val="191919"/>
                </a:solidFill>
                <a:latin typeface="Gotham"/>
                <a:ea typeface="Gotham"/>
                <a:cs typeface="Gotham"/>
                <a:sym typeface="Gotham"/>
              </a:rPr>
              <a:t>mediante</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contrato</a:t>
            </a:r>
            <a:r>
              <a:rPr lang="en-US" sz="2343" dirty="0">
                <a:solidFill>
                  <a:srgbClr val="191919"/>
                </a:solidFill>
                <a:latin typeface="Gotham"/>
                <a:ea typeface="Gotham"/>
                <a:cs typeface="Gotham"/>
                <a:sym typeface="Gotham"/>
              </a:rPr>
              <a:t> de </a:t>
            </a:r>
            <a:r>
              <a:rPr lang="en-US" sz="2343" dirty="0" err="1">
                <a:solidFill>
                  <a:srgbClr val="191919"/>
                </a:solidFill>
                <a:latin typeface="Gotham"/>
                <a:ea typeface="Gotham"/>
                <a:cs typeface="Gotham"/>
                <a:sym typeface="Gotham"/>
              </a:rPr>
              <a:t>vinculação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em</a:t>
            </a:r>
            <a:r>
              <a:rPr lang="en-US" sz="2343" dirty="0">
                <a:solidFill>
                  <a:srgbClr val="191919"/>
                </a:solidFill>
                <a:latin typeface="Gotham"/>
                <a:ea typeface="Gotham"/>
                <a:cs typeface="Gotham"/>
                <a:sym typeface="Gotham"/>
              </a:rPr>
              <a:t> regime de </a:t>
            </a:r>
            <a:r>
              <a:rPr lang="en-US" sz="2343" dirty="0" err="1">
                <a:solidFill>
                  <a:srgbClr val="191919"/>
                </a:solidFill>
                <a:latin typeface="Gotham"/>
                <a:ea typeface="Gotham"/>
                <a:cs typeface="Gotham"/>
                <a:sym typeface="Gotham"/>
              </a:rPr>
              <a:t>agenciamento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em</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conformidade</a:t>
            </a:r>
            <a:r>
              <a:rPr lang="en-US" sz="2343" dirty="0">
                <a:solidFill>
                  <a:srgbClr val="191919"/>
                </a:solidFill>
                <a:latin typeface="Gotham"/>
                <a:ea typeface="Gotham"/>
                <a:cs typeface="Gotham"/>
                <a:sym typeface="Gotham"/>
              </a:rPr>
              <a:t> com </a:t>
            </a:r>
            <a:r>
              <a:rPr lang="en-US" sz="2343" dirty="0" err="1">
                <a:solidFill>
                  <a:srgbClr val="191919"/>
                </a:solidFill>
                <a:latin typeface="Gotham"/>
                <a:ea typeface="Gotham"/>
                <a:cs typeface="Gotham"/>
                <a:sym typeface="Gotham"/>
              </a:rPr>
              <a:t>normas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legais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em</a:t>
            </a:r>
            <a:r>
              <a:rPr lang="en-US" sz="2343" dirty="0">
                <a:solidFill>
                  <a:srgbClr val="191919"/>
                </a:solidFill>
                <a:latin typeface="Gotham"/>
                <a:ea typeface="Gotham"/>
                <a:cs typeface="Gotham"/>
                <a:sym typeface="Gotham"/>
              </a:rPr>
              <a:t> vigor no </a:t>
            </a:r>
            <a:r>
              <a:rPr lang="en-US" sz="2343" dirty="0" err="1">
                <a:solidFill>
                  <a:srgbClr val="191919"/>
                </a:solidFill>
                <a:latin typeface="Gotham"/>
                <a:ea typeface="Gotham"/>
                <a:cs typeface="Gotham"/>
                <a:sym typeface="Gotham"/>
              </a:rPr>
              <a:t>setor</a:t>
            </a:r>
            <a:r>
              <a:rPr lang="en-US" sz="2343" dirty="0">
                <a:solidFill>
                  <a:srgbClr val="191919"/>
                </a:solidFill>
                <a:latin typeface="Gotham"/>
                <a:ea typeface="Gotham"/>
                <a:cs typeface="Gotham"/>
                <a:sym typeface="Gotham"/>
              </a:rPr>
              <a:t>.</a:t>
            </a:r>
          </a:p>
        </p:txBody>
      </p:sp>
      <p:sp>
        <p:nvSpPr>
          <p:cNvPr id="39" name="TextBox 39"/>
          <p:cNvSpPr txBox="1"/>
          <p:nvPr/>
        </p:nvSpPr>
        <p:spPr>
          <a:xfrm>
            <a:off x="2540238" y="2482107"/>
            <a:ext cx="7309299" cy="705527"/>
          </a:xfrm>
          <a:prstGeom prst="rect">
            <a:avLst/>
          </a:prstGeom>
        </p:spPr>
        <p:txBody>
          <a:bodyPr lIns="0" tIns="0" rIns="0" bIns="0" rtlCol="0" anchor="t">
            <a:spAutoFit/>
          </a:bodyPr>
          <a:lstStyle/>
          <a:p>
            <a:pPr algn="l">
              <a:lnSpc>
                <a:spcPts val="5737"/>
              </a:lnSpc>
            </a:pPr>
            <a:r>
              <a:rPr lang="en-US" sz="4098" b="1">
                <a:solidFill>
                  <a:srgbClr val="191919"/>
                </a:solidFill>
                <a:latin typeface="Gotham Bold"/>
                <a:ea typeface="Gotham Bold"/>
                <a:cs typeface="Gotham Bold"/>
                <a:sym typeface="Gotham Bold"/>
              </a:rPr>
              <a:t>Como me torno </a:t>
            </a:r>
            <a:r>
              <a:rPr lang="en-US" sz="4098" b="1">
                <a:solidFill>
                  <a:srgbClr val="F1C828"/>
                </a:solidFill>
                <a:latin typeface="Gotham Bold"/>
                <a:ea typeface="Gotham Bold"/>
                <a:cs typeface="Gotham Bold"/>
                <a:sym typeface="Gotham Bold"/>
              </a:rPr>
              <a:t>associado</a:t>
            </a:r>
            <a:r>
              <a:rPr lang="en-US" sz="4098" b="1">
                <a:solidFill>
                  <a:srgbClr val="191919"/>
                </a:solidFill>
                <a:latin typeface="Gotham Bold"/>
                <a:ea typeface="Gotham Bold"/>
                <a:cs typeface="Gotham Bold"/>
                <a:sym typeface="Gotham Bold"/>
              </a:rPr>
              <a:t>?</a:t>
            </a:r>
          </a:p>
        </p:txBody>
      </p:sp>
      <p:grpSp>
        <p:nvGrpSpPr>
          <p:cNvPr id="40" name="Group 40"/>
          <p:cNvGrpSpPr/>
          <p:nvPr/>
        </p:nvGrpSpPr>
        <p:grpSpPr>
          <a:xfrm rot="-3484886">
            <a:off x="14328073" y="7504177"/>
            <a:ext cx="4186908" cy="4872038"/>
            <a:chOff x="0" y="0"/>
            <a:chExt cx="698500" cy="812800"/>
          </a:xfrm>
        </p:grpSpPr>
        <p:sp>
          <p:nvSpPr>
            <p:cNvPr id="41" name="Freeform 41"/>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a:ln w="247650" cap="sq">
              <a:solidFill>
                <a:srgbClr val="F1C828"/>
              </a:solidFill>
              <a:prstDash val="solid"/>
              <a:miter/>
            </a:ln>
          </p:spPr>
          <p:txBody>
            <a:bodyPr/>
            <a:lstStyle/>
            <a:p>
              <a:endParaRPr lang="pt-PT"/>
            </a:p>
          </p:txBody>
        </p:sp>
        <p:sp>
          <p:nvSpPr>
            <p:cNvPr id="42" name="TextBox 42"/>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
        <p:nvSpPr>
          <p:cNvPr id="43" name="Freeform 43"/>
          <p:cNvSpPr/>
          <p:nvPr/>
        </p:nvSpPr>
        <p:spPr>
          <a:xfrm>
            <a:off x="2542368" y="8085301"/>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pt-PT"/>
          </a:p>
        </p:txBody>
      </p:sp>
      <p:grpSp>
        <p:nvGrpSpPr>
          <p:cNvPr id="44" name="Group 44"/>
          <p:cNvGrpSpPr/>
          <p:nvPr/>
        </p:nvGrpSpPr>
        <p:grpSpPr>
          <a:xfrm>
            <a:off x="10570104" y="-7650012"/>
            <a:ext cx="10994424" cy="12793512"/>
            <a:chOff x="0" y="0"/>
            <a:chExt cx="698500" cy="812800"/>
          </a:xfrm>
        </p:grpSpPr>
        <p:sp>
          <p:nvSpPr>
            <p:cNvPr id="45" name="Freeform 45"/>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57150" cap="sq">
              <a:solidFill>
                <a:srgbClr val="F1C828"/>
              </a:solidFill>
              <a:prstDash val="solid"/>
              <a:miter/>
            </a:ln>
          </p:spPr>
          <p:txBody>
            <a:bodyPr/>
            <a:lstStyle/>
            <a:p>
              <a:endParaRPr lang="pt-PT"/>
            </a:p>
          </p:txBody>
        </p:sp>
        <p:sp>
          <p:nvSpPr>
            <p:cNvPr id="46" name="TextBox 46"/>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grpSp>
        <p:nvGrpSpPr>
          <p:cNvPr id="2" name="Group 2"/>
          <p:cNvGrpSpPr/>
          <p:nvPr/>
        </p:nvGrpSpPr>
        <p:grpSpPr>
          <a:xfrm>
            <a:off x="12257439" y="-642905"/>
            <a:ext cx="6030561" cy="12061121"/>
            <a:chOff x="0" y="0"/>
            <a:chExt cx="3175000" cy="6350000"/>
          </a:xfrm>
        </p:grpSpPr>
        <p:sp>
          <p:nvSpPr>
            <p:cNvPr id="3" name="Freeform 3"/>
            <p:cNvSpPr/>
            <p:nvPr/>
          </p:nvSpPr>
          <p:spPr>
            <a:xfrm>
              <a:off x="0" y="0"/>
              <a:ext cx="3175000" cy="6350000"/>
            </a:xfrm>
            <a:custGeom>
              <a:avLst/>
              <a:gdLst/>
              <a:ahLst/>
              <a:cxnLst/>
              <a:rect l="l" t="t" r="r" b="b"/>
              <a:pathLst>
                <a:path w="3175000" h="6350000">
                  <a:moveTo>
                    <a:pt x="0" y="3175000"/>
                  </a:moveTo>
                  <a:cubicBezTo>
                    <a:pt x="0" y="4928870"/>
                    <a:pt x="1421130" y="6350000"/>
                    <a:pt x="3175000" y="6350000"/>
                  </a:cubicBezTo>
                  <a:lnTo>
                    <a:pt x="3175000" y="0"/>
                  </a:lnTo>
                  <a:cubicBezTo>
                    <a:pt x="1421130" y="0"/>
                    <a:pt x="0" y="1421130"/>
                    <a:pt x="0" y="3175000"/>
                  </a:cubicBezTo>
                  <a:close/>
                </a:path>
              </a:pathLst>
            </a:custGeom>
            <a:blipFill>
              <a:blip r:embed="rId2"/>
              <a:stretch>
                <a:fillRect r="-33333"/>
              </a:stretch>
            </a:blipFill>
          </p:spPr>
          <p:txBody>
            <a:bodyPr/>
            <a:lstStyle/>
            <a:p>
              <a:endParaRPr lang="pt-PT"/>
            </a:p>
          </p:txBody>
        </p:sp>
      </p:grpSp>
      <p:sp>
        <p:nvSpPr>
          <p:cNvPr id="4" name="TextBox 4"/>
          <p:cNvSpPr txBox="1"/>
          <p:nvPr/>
        </p:nvSpPr>
        <p:spPr>
          <a:xfrm>
            <a:off x="2540238" y="2482107"/>
            <a:ext cx="7309299" cy="705527"/>
          </a:xfrm>
          <a:prstGeom prst="rect">
            <a:avLst/>
          </a:prstGeom>
        </p:spPr>
        <p:txBody>
          <a:bodyPr lIns="0" tIns="0" rIns="0" bIns="0" rtlCol="0" anchor="t">
            <a:spAutoFit/>
          </a:bodyPr>
          <a:lstStyle/>
          <a:p>
            <a:pPr algn="l">
              <a:lnSpc>
                <a:spcPts val="5737"/>
              </a:lnSpc>
            </a:pPr>
            <a:r>
              <a:rPr lang="en-US" sz="4098" b="1">
                <a:solidFill>
                  <a:srgbClr val="191919"/>
                </a:solidFill>
                <a:latin typeface="Gotham Bold"/>
                <a:ea typeface="Gotham Bold"/>
                <a:cs typeface="Gotham Bold"/>
                <a:sym typeface="Gotham Bold"/>
              </a:rPr>
              <a:t>Como me torno </a:t>
            </a:r>
            <a:r>
              <a:rPr lang="en-US" sz="4098" b="1">
                <a:solidFill>
                  <a:srgbClr val="F1C828"/>
                </a:solidFill>
                <a:latin typeface="Gotham Bold"/>
                <a:ea typeface="Gotham Bold"/>
                <a:cs typeface="Gotham Bold"/>
                <a:sym typeface="Gotham Bold"/>
              </a:rPr>
              <a:t>parceiro</a:t>
            </a:r>
            <a:r>
              <a:rPr lang="en-US" sz="4098" b="1">
                <a:solidFill>
                  <a:srgbClr val="191919"/>
                </a:solidFill>
                <a:latin typeface="Gotham Bold"/>
                <a:ea typeface="Gotham Bold"/>
                <a:cs typeface="Gotham Bold"/>
                <a:sym typeface="Gotham Bold"/>
              </a:rPr>
              <a:t>?</a:t>
            </a:r>
          </a:p>
        </p:txBody>
      </p:sp>
      <p:sp>
        <p:nvSpPr>
          <p:cNvPr id="5" name="TextBox 5"/>
          <p:cNvSpPr txBox="1"/>
          <p:nvPr/>
        </p:nvSpPr>
        <p:spPr>
          <a:xfrm>
            <a:off x="2540238" y="3707527"/>
            <a:ext cx="9312244" cy="4011805"/>
          </a:xfrm>
          <a:prstGeom prst="rect">
            <a:avLst/>
          </a:prstGeom>
        </p:spPr>
        <p:txBody>
          <a:bodyPr lIns="0" tIns="0" rIns="0" bIns="0" rtlCol="0" anchor="t">
            <a:spAutoFit/>
          </a:bodyPr>
          <a:lstStyle/>
          <a:p>
            <a:pPr algn="just">
              <a:lnSpc>
                <a:spcPts val="2647"/>
              </a:lnSpc>
            </a:pPr>
            <a:r>
              <a:rPr lang="en-US" sz="2343" dirty="0">
                <a:solidFill>
                  <a:srgbClr val="191919"/>
                </a:solidFill>
                <a:latin typeface="Gotham"/>
                <a:ea typeface="Gotham"/>
                <a:cs typeface="Gotham"/>
                <a:sym typeface="Gotham"/>
              </a:rPr>
              <a:t>São </a:t>
            </a:r>
            <a:r>
              <a:rPr lang="en-US" sz="2343" dirty="0" err="1">
                <a:solidFill>
                  <a:srgbClr val="191919"/>
                </a:solidFill>
                <a:latin typeface="Gotham"/>
                <a:ea typeface="Gotham"/>
                <a:cs typeface="Gotham"/>
                <a:sym typeface="Gotham"/>
              </a:rPr>
              <a:t>considerados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parceiros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aderentes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que</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tenham</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carteiras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inferiores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ao</a:t>
            </a:r>
            <a:r>
              <a:rPr lang="en-US" sz="2343" dirty="0">
                <a:solidFill>
                  <a:srgbClr val="191919"/>
                </a:solidFill>
                <a:latin typeface="Gotham"/>
                <a:ea typeface="Gotham"/>
                <a:cs typeface="Gotham"/>
                <a:sym typeface="Gotham"/>
              </a:rPr>
              <a:t> valor </a:t>
            </a:r>
            <a:r>
              <a:rPr lang="en-US" sz="2343" dirty="0" err="1">
                <a:solidFill>
                  <a:srgbClr val="191919"/>
                </a:solidFill>
                <a:latin typeface="Gotham"/>
                <a:ea typeface="Gotham"/>
                <a:cs typeface="Gotham"/>
                <a:sym typeface="Gotham"/>
              </a:rPr>
              <a:t>fixado</a:t>
            </a:r>
            <a:r>
              <a:rPr lang="en-US" sz="2343" dirty="0">
                <a:solidFill>
                  <a:srgbClr val="191919"/>
                </a:solidFill>
                <a:latin typeface="Gotham"/>
                <a:ea typeface="Gotham"/>
                <a:cs typeface="Gotham"/>
                <a:sym typeface="Gotham"/>
              </a:rPr>
              <a:t> para </a:t>
            </a:r>
            <a:r>
              <a:rPr lang="en-US" sz="2343" dirty="0" err="1">
                <a:solidFill>
                  <a:srgbClr val="191919"/>
                </a:solidFill>
                <a:latin typeface="Gotham"/>
                <a:ea typeface="Gotham"/>
                <a:cs typeface="Gotham"/>
                <a:sym typeface="Gotham"/>
              </a:rPr>
              <a:t>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associados</a:t>
            </a:r>
            <a:r>
              <a:rPr lang="en-US" sz="2343" dirty="0">
                <a:solidFill>
                  <a:srgbClr val="191919"/>
                </a:solidFill>
                <a:latin typeface="Gotham"/>
                <a:ea typeface="Gotham"/>
                <a:cs typeface="Gotham"/>
                <a:sym typeface="Gotham"/>
              </a:rPr>
              <a:t>.</a:t>
            </a:r>
          </a:p>
          <a:p>
            <a:pPr algn="just">
              <a:lnSpc>
                <a:spcPts val="2647"/>
              </a:lnSpc>
            </a:pPr>
            <a:endParaRPr lang="en-US" sz="2343" dirty="0">
              <a:solidFill>
                <a:srgbClr val="191919"/>
              </a:solidFill>
              <a:latin typeface="Gotham"/>
              <a:ea typeface="Gotham"/>
              <a:cs typeface="Gotham"/>
              <a:sym typeface="Gotham"/>
            </a:endParaRPr>
          </a:p>
          <a:p>
            <a:pPr algn="just">
              <a:lnSpc>
                <a:spcPts val="2647"/>
              </a:lnSpc>
            </a:pPr>
            <a:r>
              <a:rPr lang="en-US" sz="2343" b="1" dirty="0" err="1">
                <a:solidFill>
                  <a:srgbClr val="191919"/>
                </a:solidFill>
                <a:latin typeface="Gotham Bold"/>
                <a:ea typeface="Gotham Bold"/>
                <a:cs typeface="Gotham Bold"/>
                <a:sym typeface="Gotham Bold"/>
              </a:rPr>
              <a:t>Os</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nossos</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parceiros</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beneficiam</a:t>
            </a:r>
            <a:r>
              <a:rPr lang="en-US" sz="2343" b="1" dirty="0">
                <a:solidFill>
                  <a:srgbClr val="191919"/>
                </a:solidFill>
                <a:latin typeface="Gotham Bold"/>
                <a:ea typeface="Gotham Bold"/>
                <a:cs typeface="Gotham Bold"/>
                <a:sym typeface="Gotham Bold"/>
              </a:rPr>
              <a:t> das </a:t>
            </a:r>
            <a:r>
              <a:rPr lang="en-US" sz="2343" b="1" dirty="0" err="1">
                <a:solidFill>
                  <a:srgbClr val="191919"/>
                </a:solidFill>
                <a:latin typeface="Gotham Bold"/>
                <a:ea typeface="Gotham Bold"/>
                <a:cs typeface="Gotham Bold"/>
                <a:sym typeface="Gotham Bold"/>
              </a:rPr>
              <a:t>mesmas</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condições</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os</a:t>
            </a:r>
            <a:r>
              <a:rPr lang="en-US" sz="2343" b="1" dirty="0">
                <a:solidFill>
                  <a:srgbClr val="191919"/>
                </a:solidFill>
                <a:latin typeface="Gotham Bold"/>
                <a:ea typeface="Gotham Bold"/>
                <a:cs typeface="Gotham Bold"/>
                <a:sym typeface="Gotham Bold"/>
              </a:rPr>
              <a:t> </a:t>
            </a:r>
            <a:r>
              <a:rPr lang="en-US" sz="2343" b="1" dirty="0" err="1">
                <a:solidFill>
                  <a:srgbClr val="191919"/>
                </a:solidFill>
                <a:latin typeface="Gotham Bold"/>
                <a:ea typeface="Gotham Bold"/>
                <a:cs typeface="Gotham Bold"/>
                <a:sym typeface="Gotham Bold"/>
              </a:rPr>
              <a:t>associados</a:t>
            </a:r>
            <a:r>
              <a:rPr lang="en-US" sz="2343" b="1" dirty="0">
                <a:solidFill>
                  <a:srgbClr val="191919"/>
                </a:solidFill>
                <a:latin typeface="Gotham Bold"/>
                <a:ea typeface="Gotham Bold"/>
                <a:cs typeface="Gotham Bold"/>
                <a:sym typeface="Gotham Bold"/>
              </a:rPr>
              <a:t>.</a:t>
            </a:r>
          </a:p>
          <a:p>
            <a:pPr algn="just">
              <a:lnSpc>
                <a:spcPts val="2647"/>
              </a:lnSpc>
            </a:pPr>
            <a:endParaRPr lang="en-US" sz="2343" b="1" dirty="0">
              <a:solidFill>
                <a:srgbClr val="191919"/>
              </a:solidFill>
              <a:latin typeface="Gotham Bold"/>
              <a:ea typeface="Gotham Bold"/>
              <a:cs typeface="Gotham Bold"/>
              <a:sym typeface="Gotham Bold"/>
            </a:endParaRPr>
          </a:p>
          <a:p>
            <a:pPr marL="0" lvl="0" indent="0" algn="just">
              <a:lnSpc>
                <a:spcPts val="2647"/>
              </a:lnSpc>
              <a:spcBef>
                <a:spcPct val="0"/>
              </a:spcBef>
            </a:pPr>
            <a:r>
              <a:rPr lang="en-US" sz="2343" dirty="0">
                <a:solidFill>
                  <a:srgbClr val="191919"/>
                </a:solidFill>
                <a:latin typeface="Gotham"/>
                <a:ea typeface="Gotham"/>
                <a:cs typeface="Gotham"/>
                <a:sym typeface="Gotham"/>
              </a:rPr>
              <a:t>No </a:t>
            </a:r>
            <a:r>
              <a:rPr lang="en-US" sz="2343" dirty="0" err="1">
                <a:solidFill>
                  <a:srgbClr val="191919"/>
                </a:solidFill>
                <a:latin typeface="Gotham"/>
                <a:ea typeface="Gotham"/>
                <a:cs typeface="Gotham"/>
                <a:sym typeface="Gotham"/>
              </a:rPr>
              <a:t>âmbito</a:t>
            </a:r>
            <a:r>
              <a:rPr lang="en-US" sz="2343" dirty="0">
                <a:solidFill>
                  <a:srgbClr val="191919"/>
                </a:solidFill>
                <a:latin typeface="Gotham"/>
                <a:ea typeface="Gotham"/>
                <a:cs typeface="Gotham"/>
                <a:sym typeface="Gotham"/>
              </a:rPr>
              <a:t> do </a:t>
            </a:r>
            <a:r>
              <a:rPr lang="en-US" sz="2343" dirty="0" err="1">
                <a:solidFill>
                  <a:srgbClr val="191919"/>
                </a:solidFill>
                <a:latin typeface="Gotham"/>
                <a:ea typeface="Gotham"/>
                <a:cs typeface="Gotham"/>
                <a:sym typeface="Gotham"/>
              </a:rPr>
              <a:t>projeto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está</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prevista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ainda</a:t>
            </a:r>
            <a:r>
              <a:rPr lang="en-US" sz="2343" dirty="0">
                <a:solidFill>
                  <a:srgbClr val="191919"/>
                </a:solidFill>
                <a:latin typeface="Gotham"/>
                <a:ea typeface="Gotham"/>
                <a:cs typeface="Gotham"/>
                <a:sym typeface="Gotham"/>
              </a:rPr>
              <a:t> o </a:t>
            </a:r>
            <a:r>
              <a:rPr lang="en-US" sz="2343" dirty="0" err="1">
                <a:solidFill>
                  <a:srgbClr val="191919"/>
                </a:solidFill>
                <a:latin typeface="Gotham"/>
                <a:ea typeface="Gotham"/>
                <a:cs typeface="Gotham"/>
                <a:sym typeface="Gotham"/>
              </a:rPr>
              <a:t>acolhimento</a:t>
            </a:r>
            <a:r>
              <a:rPr lang="en-US" sz="2343" dirty="0">
                <a:solidFill>
                  <a:srgbClr val="191919"/>
                </a:solidFill>
                <a:latin typeface="Gotham"/>
                <a:ea typeface="Gotham"/>
                <a:cs typeface="Gotham"/>
                <a:sym typeface="Gotham"/>
              </a:rPr>
              <a:t> dos </a:t>
            </a:r>
            <a:r>
              <a:rPr lang="en-US" sz="2343" dirty="0" err="1">
                <a:solidFill>
                  <a:srgbClr val="191919"/>
                </a:solidFill>
                <a:latin typeface="Gotham"/>
                <a:ea typeface="Gotham"/>
                <a:cs typeface="Gotham"/>
                <a:sym typeface="Gotham"/>
              </a:rPr>
              <a:t>subagentes</a:t>
            </a:r>
            <a:r>
              <a:rPr lang="en-US" sz="2343" dirty="0">
                <a:solidFill>
                  <a:srgbClr val="191919"/>
                </a:solidFill>
                <a:latin typeface="Gotham"/>
                <a:ea typeface="Gotham"/>
                <a:cs typeface="Gotham"/>
                <a:sym typeface="Gotham"/>
              </a:rPr>
              <a:t> com quem </a:t>
            </a:r>
            <a:r>
              <a:rPr lang="en-US" sz="2343" dirty="0" err="1">
                <a:solidFill>
                  <a:srgbClr val="191919"/>
                </a:solidFill>
                <a:latin typeface="Gotham"/>
                <a:ea typeface="Gotham"/>
                <a:cs typeface="Gotham"/>
                <a:sym typeface="Gotham"/>
              </a:rPr>
              <a:t>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associados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já</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trabalhem</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ou</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venham</a:t>
            </a:r>
            <a:r>
              <a:rPr lang="en-US" sz="2343" dirty="0">
                <a:solidFill>
                  <a:srgbClr val="191919"/>
                </a:solidFill>
                <a:latin typeface="Gotham"/>
                <a:ea typeface="Gotham"/>
                <a:cs typeface="Gotham"/>
                <a:sym typeface="Gotham"/>
              </a:rPr>
              <a:t> a </a:t>
            </a:r>
            <a:r>
              <a:rPr lang="en-US" sz="2343" dirty="0" err="1">
                <a:solidFill>
                  <a:srgbClr val="191919"/>
                </a:solidFill>
                <a:latin typeface="Gotham"/>
                <a:ea typeface="Gotham"/>
                <a:cs typeface="Gotham"/>
                <a:sym typeface="Gotham"/>
              </a:rPr>
              <a:t>trabalhar</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quer</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ainda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todos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aqueles</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que</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não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reunindo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condições</a:t>
            </a:r>
            <a:r>
              <a:rPr lang="en-US" sz="2343" dirty="0">
                <a:solidFill>
                  <a:srgbClr val="191919"/>
                </a:solidFill>
                <a:latin typeface="Gotham"/>
                <a:ea typeface="Gotham"/>
                <a:cs typeface="Gotham"/>
                <a:sym typeface="Gotham"/>
              </a:rPr>
              <a:t> para </a:t>
            </a:r>
            <a:r>
              <a:rPr lang="en-US" sz="2343" dirty="0" err="1">
                <a:solidFill>
                  <a:srgbClr val="191919"/>
                </a:solidFill>
                <a:latin typeface="Gotham"/>
                <a:ea typeface="Gotham"/>
                <a:cs typeface="Gotham"/>
                <a:sym typeface="Gotham"/>
              </a:rPr>
              <a:t>integrar</a:t>
            </a:r>
            <a:r>
              <a:rPr lang="en-US" sz="2343" dirty="0">
                <a:solidFill>
                  <a:srgbClr val="191919"/>
                </a:solidFill>
                <a:latin typeface="Gotham"/>
                <a:ea typeface="Gotham"/>
                <a:cs typeface="Gotham"/>
                <a:sym typeface="Gotham"/>
              </a:rPr>
              <a:t> o </a:t>
            </a:r>
            <a:r>
              <a:rPr lang="en-US" sz="2343" dirty="0" err="1">
                <a:solidFill>
                  <a:srgbClr val="191919"/>
                </a:solidFill>
                <a:latin typeface="Gotham"/>
                <a:ea typeface="Gotham"/>
                <a:cs typeface="Gotham"/>
                <a:sym typeface="Gotham"/>
              </a:rPr>
              <a:t>quadro</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acionista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necessitem</a:t>
            </a:r>
            <a:r>
              <a:rPr lang="en-US" sz="2343" dirty="0">
                <a:solidFill>
                  <a:srgbClr val="191919"/>
                </a:solidFill>
                <a:latin typeface="Gotham"/>
                <a:ea typeface="Gotham"/>
                <a:cs typeface="Gotham"/>
                <a:sym typeface="Gotham"/>
              </a:rPr>
              <a:t> e </a:t>
            </a:r>
            <a:r>
              <a:rPr lang="en-US" sz="2343" dirty="0" err="1">
                <a:solidFill>
                  <a:srgbClr val="191919"/>
                </a:solidFill>
                <a:latin typeface="Gotham"/>
                <a:ea typeface="Gotham"/>
                <a:cs typeface="Gotham"/>
                <a:sym typeface="Gotham"/>
              </a:rPr>
              <a:t>beneficiem</a:t>
            </a:r>
            <a:r>
              <a:rPr lang="en-US" sz="2343" dirty="0">
                <a:solidFill>
                  <a:srgbClr val="191919"/>
                </a:solidFill>
                <a:latin typeface="Gotham"/>
                <a:ea typeface="Gotham"/>
                <a:cs typeface="Gotham"/>
                <a:sym typeface="Gotham"/>
              </a:rPr>
              <a:t> do </a:t>
            </a:r>
            <a:r>
              <a:rPr lang="en-US" sz="2343" dirty="0" err="1">
                <a:solidFill>
                  <a:srgbClr val="191919"/>
                </a:solidFill>
                <a:latin typeface="Gotham"/>
                <a:ea typeface="Gotham"/>
                <a:cs typeface="Gotham"/>
                <a:sym typeface="Gotham"/>
              </a:rPr>
              <a:t>apoio</a:t>
            </a:r>
            <a:r>
              <a:rPr lang="en-US" sz="2343" dirty="0">
                <a:solidFill>
                  <a:srgbClr val="191919"/>
                </a:solidFill>
                <a:latin typeface="Gotham"/>
                <a:ea typeface="Gotham"/>
                <a:cs typeface="Gotham"/>
                <a:sym typeface="Gotham"/>
              </a:rPr>
              <a:t> de </a:t>
            </a:r>
            <a:r>
              <a:rPr lang="en-US" sz="2343" dirty="0" err="1">
                <a:solidFill>
                  <a:srgbClr val="191919"/>
                </a:solidFill>
                <a:latin typeface="Gotham"/>
                <a:ea typeface="Gotham"/>
                <a:cs typeface="Gotham"/>
                <a:sym typeface="Gotham"/>
              </a:rPr>
              <a:t>uma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estrutura</a:t>
            </a:r>
            <a:r>
              <a:rPr lang="en-US" sz="2343" dirty="0">
                <a:solidFill>
                  <a:srgbClr val="191919"/>
                </a:solidFill>
                <a:latin typeface="Gotham"/>
                <a:ea typeface="Gotham"/>
                <a:cs typeface="Gotham"/>
                <a:sym typeface="Gotham"/>
              </a:rPr>
              <a:t> com </a:t>
            </a:r>
            <a:r>
              <a:rPr lang="en-US" sz="2343" dirty="0" err="1">
                <a:solidFill>
                  <a:srgbClr val="191919"/>
                </a:solidFill>
                <a:latin typeface="Gotham"/>
                <a:ea typeface="Gotham"/>
                <a:cs typeface="Gotham"/>
                <a:sym typeface="Gotham"/>
              </a:rPr>
              <a:t>maior</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capacidade</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técnica</a:t>
            </a:r>
            <a:r>
              <a:rPr lang="en-US" sz="2343" dirty="0">
                <a:solidFill>
                  <a:srgbClr val="191919"/>
                </a:solidFill>
                <a:latin typeface="Gotham"/>
                <a:ea typeface="Gotham"/>
                <a:cs typeface="Gotham"/>
                <a:sym typeface="Gotham"/>
              </a:rPr>
              <a:t>, </a:t>
            </a:r>
            <a:r>
              <a:rPr lang="en-US" sz="2343" dirty="0" err="1">
                <a:solidFill>
                  <a:srgbClr val="191919"/>
                </a:solidFill>
                <a:latin typeface="Gotham"/>
                <a:ea typeface="Gotham"/>
                <a:cs typeface="Gotham"/>
                <a:sym typeface="Gotham"/>
              </a:rPr>
              <a:t>comercial</a:t>
            </a:r>
            <a:r>
              <a:rPr lang="en-US" sz="2343" dirty="0">
                <a:solidFill>
                  <a:srgbClr val="191919"/>
                </a:solidFill>
                <a:latin typeface="Gotham"/>
                <a:ea typeface="Gotham"/>
                <a:cs typeface="Gotham"/>
                <a:sym typeface="Gotham"/>
              </a:rPr>
              <a:t> e </a:t>
            </a:r>
            <a:r>
              <a:rPr lang="en-US" sz="2343" dirty="0" err="1">
                <a:solidFill>
                  <a:srgbClr val="191919"/>
                </a:solidFill>
                <a:latin typeface="Gotham"/>
                <a:ea typeface="Gotham"/>
                <a:cs typeface="Gotham"/>
                <a:sym typeface="Gotham"/>
              </a:rPr>
              <a:t>logística</a:t>
            </a:r>
            <a:r>
              <a:rPr lang="en-US" sz="2343" dirty="0">
                <a:solidFill>
                  <a:srgbClr val="191919"/>
                </a:solidFill>
                <a:latin typeface="Gotham"/>
                <a:ea typeface="Gotham"/>
                <a:cs typeface="Gotham"/>
                <a:sym typeface="Gotham"/>
              </a:rPr>
              <a:t>.</a:t>
            </a:r>
          </a:p>
        </p:txBody>
      </p:sp>
      <p:grpSp>
        <p:nvGrpSpPr>
          <p:cNvPr id="6" name="Group 6"/>
          <p:cNvGrpSpPr/>
          <p:nvPr/>
        </p:nvGrpSpPr>
        <p:grpSpPr>
          <a:xfrm>
            <a:off x="735588" y="5976927"/>
            <a:ext cx="992463" cy="1154866"/>
            <a:chOff x="0" y="0"/>
            <a:chExt cx="698500" cy="812800"/>
          </a:xfrm>
        </p:grpSpPr>
        <p:sp>
          <p:nvSpPr>
            <p:cNvPr id="7" name="Freeform 7"/>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p:spPr>
          <p:txBody>
            <a:bodyPr/>
            <a:lstStyle/>
            <a:p>
              <a:endParaRPr lang="pt-PT"/>
            </a:p>
          </p:txBody>
        </p:sp>
        <p:sp>
          <p:nvSpPr>
            <p:cNvPr id="8" name="TextBox 8"/>
            <p:cNvSpPr txBox="1"/>
            <p:nvPr/>
          </p:nvSpPr>
          <p:spPr>
            <a:xfrm>
              <a:off x="0" y="82550"/>
              <a:ext cx="698500" cy="590550"/>
            </a:xfrm>
            <a:prstGeom prst="rect">
              <a:avLst/>
            </a:prstGeom>
          </p:spPr>
          <p:txBody>
            <a:bodyPr lIns="50800" tIns="50800" rIns="50800" bIns="50800" rtlCol="0" anchor="ctr"/>
            <a:lstStyle/>
            <a:p>
              <a:pPr algn="ctr">
                <a:lnSpc>
                  <a:spcPts val="3779"/>
                </a:lnSpc>
                <a:spcBef>
                  <a:spcPct val="0"/>
                </a:spcBef>
              </a:pPr>
              <a:r>
                <a:rPr lang="en-US" sz="2699">
                  <a:solidFill>
                    <a:srgbClr val="FFFEFE"/>
                  </a:solidFill>
                  <a:latin typeface="Gotham"/>
                  <a:ea typeface="Gotham"/>
                  <a:cs typeface="Gotham"/>
                  <a:sym typeface="Gotham"/>
                </a:rPr>
                <a:t>7</a:t>
              </a:r>
            </a:p>
          </p:txBody>
        </p:sp>
      </p:grpSp>
      <p:grpSp>
        <p:nvGrpSpPr>
          <p:cNvPr id="9" name="Group 9"/>
          <p:cNvGrpSpPr/>
          <p:nvPr/>
        </p:nvGrpSpPr>
        <p:grpSpPr>
          <a:xfrm>
            <a:off x="977741" y="3315742"/>
            <a:ext cx="508158" cy="627684"/>
            <a:chOff x="0" y="0"/>
            <a:chExt cx="698500" cy="862798"/>
          </a:xfrm>
        </p:grpSpPr>
        <p:sp>
          <p:nvSpPr>
            <p:cNvPr id="10" name="Freeform 10"/>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1" name="TextBox 11"/>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id="12" name="Group 12"/>
          <p:cNvGrpSpPr/>
          <p:nvPr/>
        </p:nvGrpSpPr>
        <p:grpSpPr>
          <a:xfrm>
            <a:off x="977741" y="1982349"/>
            <a:ext cx="508158" cy="627684"/>
            <a:chOff x="0" y="0"/>
            <a:chExt cx="698500" cy="862798"/>
          </a:xfrm>
        </p:grpSpPr>
        <p:sp>
          <p:nvSpPr>
            <p:cNvPr id="13" name="Freeform 13"/>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4" name="TextBox 14"/>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id="15" name="Group 15"/>
          <p:cNvGrpSpPr/>
          <p:nvPr/>
        </p:nvGrpSpPr>
        <p:grpSpPr>
          <a:xfrm>
            <a:off x="977741" y="3983373"/>
            <a:ext cx="508158" cy="627684"/>
            <a:chOff x="0" y="0"/>
            <a:chExt cx="698500" cy="862798"/>
          </a:xfrm>
        </p:grpSpPr>
        <p:sp>
          <p:nvSpPr>
            <p:cNvPr id="16" name="Freeform 16"/>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17" name="TextBox 17"/>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id="18" name="Group 18"/>
          <p:cNvGrpSpPr/>
          <p:nvPr/>
        </p:nvGrpSpPr>
        <p:grpSpPr>
          <a:xfrm>
            <a:off x="977741" y="2648112"/>
            <a:ext cx="508158" cy="627684"/>
            <a:chOff x="0" y="0"/>
            <a:chExt cx="698500" cy="862798"/>
          </a:xfrm>
        </p:grpSpPr>
        <p:sp>
          <p:nvSpPr>
            <p:cNvPr id="19" name="Freeform 19"/>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0" name="TextBox 20"/>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id="21" name="Group 21"/>
          <p:cNvGrpSpPr/>
          <p:nvPr/>
        </p:nvGrpSpPr>
        <p:grpSpPr>
          <a:xfrm>
            <a:off x="977741" y="5318634"/>
            <a:ext cx="508158" cy="627684"/>
            <a:chOff x="0" y="0"/>
            <a:chExt cx="698500" cy="862798"/>
          </a:xfrm>
        </p:grpSpPr>
        <p:sp>
          <p:nvSpPr>
            <p:cNvPr id="22" name="Freeform 22"/>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3" name="TextBox 23"/>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id="24" name="Group 24"/>
          <p:cNvGrpSpPr/>
          <p:nvPr/>
        </p:nvGrpSpPr>
        <p:grpSpPr>
          <a:xfrm>
            <a:off x="977741" y="4651003"/>
            <a:ext cx="508158" cy="627684"/>
            <a:chOff x="0" y="0"/>
            <a:chExt cx="698500" cy="862798"/>
          </a:xfrm>
        </p:grpSpPr>
        <p:sp>
          <p:nvSpPr>
            <p:cNvPr id="25" name="Freeform 25"/>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6" name="TextBox 26"/>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id="27" name="Group 27"/>
          <p:cNvGrpSpPr/>
          <p:nvPr/>
        </p:nvGrpSpPr>
        <p:grpSpPr>
          <a:xfrm>
            <a:off x="977741" y="7093216"/>
            <a:ext cx="508158" cy="627684"/>
            <a:chOff x="0" y="0"/>
            <a:chExt cx="698500" cy="862798"/>
          </a:xfrm>
        </p:grpSpPr>
        <p:sp>
          <p:nvSpPr>
            <p:cNvPr id="28" name="Freeform 28"/>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29" name="TextBox 29"/>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id="30" name="Group 30"/>
          <p:cNvGrpSpPr/>
          <p:nvPr/>
        </p:nvGrpSpPr>
        <p:grpSpPr>
          <a:xfrm>
            <a:off x="977741" y="7760846"/>
            <a:ext cx="508158" cy="627684"/>
            <a:chOff x="0" y="0"/>
            <a:chExt cx="698500" cy="862798"/>
          </a:xfrm>
        </p:grpSpPr>
        <p:sp>
          <p:nvSpPr>
            <p:cNvPr id="31" name="Freeform 31"/>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2" name="TextBox 32"/>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9</a:t>
              </a:r>
            </a:p>
          </p:txBody>
        </p:sp>
      </p:grpSp>
      <p:grpSp>
        <p:nvGrpSpPr>
          <p:cNvPr id="33" name="Group 33"/>
          <p:cNvGrpSpPr/>
          <p:nvPr/>
        </p:nvGrpSpPr>
        <p:grpSpPr>
          <a:xfrm>
            <a:off x="977741" y="8436155"/>
            <a:ext cx="508158" cy="627684"/>
            <a:chOff x="0" y="0"/>
            <a:chExt cx="698500" cy="862798"/>
          </a:xfrm>
        </p:grpSpPr>
        <p:sp>
          <p:nvSpPr>
            <p:cNvPr id="34" name="Freeform 34"/>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5" name="TextBox 35"/>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10</a:t>
              </a:r>
            </a:p>
          </p:txBody>
        </p:sp>
      </p:grpSp>
      <p:grpSp>
        <p:nvGrpSpPr>
          <p:cNvPr id="36" name="Group 36"/>
          <p:cNvGrpSpPr/>
          <p:nvPr/>
        </p:nvGrpSpPr>
        <p:grpSpPr>
          <a:xfrm>
            <a:off x="977741" y="9101940"/>
            <a:ext cx="508158" cy="627684"/>
            <a:chOff x="0" y="0"/>
            <a:chExt cx="698500" cy="862798"/>
          </a:xfrm>
        </p:grpSpPr>
        <p:sp>
          <p:nvSpPr>
            <p:cNvPr id="37" name="Freeform 37"/>
            <p:cNvSpPr/>
            <p:nvPr/>
          </p:nvSpPr>
          <p:spPr>
            <a:xfrm>
              <a:off x="0" y="0"/>
              <a:ext cx="698500" cy="862798"/>
            </a:xfrm>
            <a:custGeom>
              <a:avLst/>
              <a:gdLst/>
              <a:ahLst/>
              <a:cxnLst/>
              <a:rect l="l" t="t" r="r" b="b"/>
              <a:pathLst>
                <a:path w="698500" h="862798">
                  <a:moveTo>
                    <a:pt x="349250" y="0"/>
                  </a:moveTo>
                  <a:lnTo>
                    <a:pt x="698500" y="203200"/>
                  </a:lnTo>
                  <a:lnTo>
                    <a:pt x="698500" y="659598"/>
                  </a:lnTo>
                  <a:lnTo>
                    <a:pt x="349250" y="862798"/>
                  </a:lnTo>
                  <a:lnTo>
                    <a:pt x="0" y="659598"/>
                  </a:lnTo>
                  <a:lnTo>
                    <a:pt x="0" y="203200"/>
                  </a:lnTo>
                  <a:lnTo>
                    <a:pt x="349250" y="0"/>
                  </a:lnTo>
                  <a:close/>
                </a:path>
              </a:pathLst>
            </a:custGeom>
            <a:solidFill>
              <a:srgbClr val="FFFEFE"/>
            </a:solidFill>
            <a:ln w="9525" cap="sq">
              <a:solidFill>
                <a:srgbClr val="F1C828"/>
              </a:solidFill>
              <a:prstDash val="solid"/>
              <a:miter/>
            </a:ln>
          </p:spPr>
          <p:txBody>
            <a:bodyPr/>
            <a:lstStyle/>
            <a:p>
              <a:endParaRPr lang="pt-PT"/>
            </a:p>
          </p:txBody>
        </p:sp>
        <p:sp>
          <p:nvSpPr>
            <p:cNvPr id="38" name="TextBox 38"/>
            <p:cNvSpPr txBox="1"/>
            <p:nvPr/>
          </p:nvSpPr>
          <p:spPr>
            <a:xfrm>
              <a:off x="0" y="111125"/>
              <a:ext cx="698500" cy="611973"/>
            </a:xfrm>
            <a:prstGeom prst="rect">
              <a:avLst/>
            </a:prstGeom>
          </p:spPr>
          <p:txBody>
            <a:bodyPr lIns="50800" tIns="50800" rIns="50800" bIns="50800" rtlCol="0" anchor="ctr"/>
            <a:lstStyle/>
            <a:p>
              <a:pPr algn="ctr">
                <a:lnSpc>
                  <a:spcPts val="2380"/>
                </a:lnSpc>
                <a:spcBef>
                  <a:spcPct val="0"/>
                </a:spcBef>
              </a:pPr>
              <a:r>
                <a:rPr lang="en-US" sz="1700">
                  <a:solidFill>
                    <a:srgbClr val="191919"/>
                  </a:solidFill>
                  <a:latin typeface="Gotham"/>
                  <a:ea typeface="Gotham"/>
                  <a:cs typeface="Gotham"/>
                  <a:sym typeface="Gotham"/>
                </a:rPr>
                <a:t>11</a:t>
              </a:r>
            </a:p>
          </p:txBody>
        </p:sp>
      </p:grpSp>
      <p:grpSp>
        <p:nvGrpSpPr>
          <p:cNvPr id="39" name="Group 39"/>
          <p:cNvGrpSpPr/>
          <p:nvPr/>
        </p:nvGrpSpPr>
        <p:grpSpPr>
          <a:xfrm rot="-3484886">
            <a:off x="14328073" y="7504177"/>
            <a:ext cx="4186908" cy="4872038"/>
            <a:chOff x="0" y="0"/>
            <a:chExt cx="698500" cy="812800"/>
          </a:xfrm>
        </p:grpSpPr>
        <p:sp>
          <p:nvSpPr>
            <p:cNvPr id="40" name="Freeform 40"/>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F1C828"/>
            </a:solidFill>
            <a:ln w="247650" cap="sq">
              <a:solidFill>
                <a:srgbClr val="F1C828"/>
              </a:solidFill>
              <a:prstDash val="solid"/>
              <a:miter/>
            </a:ln>
          </p:spPr>
          <p:txBody>
            <a:bodyPr/>
            <a:lstStyle/>
            <a:p>
              <a:endParaRPr lang="pt-PT"/>
            </a:p>
          </p:txBody>
        </p:sp>
        <p:sp>
          <p:nvSpPr>
            <p:cNvPr id="41" name="TextBox 41"/>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
        <p:nvSpPr>
          <p:cNvPr id="42" name="Freeform 42"/>
          <p:cNvSpPr/>
          <p:nvPr/>
        </p:nvSpPr>
        <p:spPr>
          <a:xfrm>
            <a:off x="2542368" y="8085301"/>
            <a:ext cx="945880" cy="236470"/>
          </a:xfrm>
          <a:custGeom>
            <a:avLst/>
            <a:gdLst/>
            <a:ahLst/>
            <a:cxnLst/>
            <a:rect l="l" t="t" r="r" b="b"/>
            <a:pathLst>
              <a:path w="945880" h="236470">
                <a:moveTo>
                  <a:pt x="0" y="0"/>
                </a:moveTo>
                <a:lnTo>
                  <a:pt x="945880" y="0"/>
                </a:lnTo>
                <a:lnTo>
                  <a:pt x="945880" y="236470"/>
                </a:lnTo>
                <a:lnTo>
                  <a:pt x="0" y="2364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pt-PT"/>
          </a:p>
        </p:txBody>
      </p:sp>
      <p:grpSp>
        <p:nvGrpSpPr>
          <p:cNvPr id="43" name="Group 43"/>
          <p:cNvGrpSpPr/>
          <p:nvPr/>
        </p:nvGrpSpPr>
        <p:grpSpPr>
          <a:xfrm>
            <a:off x="10570104" y="-7650012"/>
            <a:ext cx="10994424" cy="12793512"/>
            <a:chOff x="0" y="0"/>
            <a:chExt cx="698500" cy="812800"/>
          </a:xfrm>
        </p:grpSpPr>
        <p:sp>
          <p:nvSpPr>
            <p:cNvPr id="44" name="Freeform 44"/>
            <p:cNvSpPr/>
            <p:nvPr/>
          </p:nvSpPr>
          <p:spPr>
            <a:xfrm>
              <a:off x="0" y="0"/>
              <a:ext cx="698500" cy="812800"/>
            </a:xfrm>
            <a:custGeom>
              <a:avLst/>
              <a:gdLst/>
              <a:ahLst/>
              <a:cxnLst/>
              <a:rect l="l" t="t" r="r" b="b"/>
              <a:pathLst>
                <a:path w="698500" h="812800">
                  <a:moveTo>
                    <a:pt x="349250" y="0"/>
                  </a:moveTo>
                  <a:lnTo>
                    <a:pt x="698500" y="203200"/>
                  </a:lnTo>
                  <a:lnTo>
                    <a:pt x="698500" y="609600"/>
                  </a:lnTo>
                  <a:lnTo>
                    <a:pt x="349250" y="812800"/>
                  </a:lnTo>
                  <a:lnTo>
                    <a:pt x="0" y="609600"/>
                  </a:lnTo>
                  <a:lnTo>
                    <a:pt x="0" y="203200"/>
                  </a:lnTo>
                  <a:lnTo>
                    <a:pt x="349250" y="0"/>
                  </a:lnTo>
                  <a:close/>
                </a:path>
              </a:pathLst>
            </a:custGeom>
            <a:solidFill>
              <a:srgbClr val="000000">
                <a:alpha val="0"/>
              </a:srgbClr>
            </a:solidFill>
            <a:ln w="57150" cap="sq">
              <a:solidFill>
                <a:srgbClr val="F1C828"/>
              </a:solidFill>
              <a:prstDash val="solid"/>
              <a:miter/>
            </a:ln>
          </p:spPr>
          <p:txBody>
            <a:bodyPr/>
            <a:lstStyle/>
            <a:p>
              <a:endParaRPr lang="pt-PT"/>
            </a:p>
          </p:txBody>
        </p:sp>
        <p:sp>
          <p:nvSpPr>
            <p:cNvPr id="45" name="TextBox 45"/>
            <p:cNvSpPr txBox="1"/>
            <p:nvPr/>
          </p:nvSpPr>
          <p:spPr>
            <a:xfrm>
              <a:off x="0" y="111125"/>
              <a:ext cx="698500" cy="561975"/>
            </a:xfrm>
            <a:prstGeom prst="rect">
              <a:avLst/>
            </a:prstGeom>
          </p:spPr>
          <p:txBody>
            <a:bodyPr lIns="50800" tIns="50800" rIns="50800" bIns="50800" rtlCol="0" anchor="ctr"/>
            <a:lstStyle/>
            <a:p>
              <a:pPr algn="ctr">
                <a:lnSpc>
                  <a:spcPts val="2659"/>
                </a:lnSpc>
              </a:pPr>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1418</Words>
  <Application>Microsoft Office PowerPoint</Application>
  <PresentationFormat>Personalizados</PresentationFormat>
  <Paragraphs>215</Paragraphs>
  <Slides>14</Slides>
  <Notes>0</Notes>
  <HiddenSlides>0</HiddenSlides>
  <MMClips>0</MMClips>
  <ScaleCrop>false</ScaleCrop>
  <HeadingPairs>
    <vt:vector size="6" baseType="variant">
      <vt:variant>
        <vt:lpstr>Tipos de letra usados</vt:lpstr>
      </vt:variant>
      <vt:variant>
        <vt:i4>6</vt:i4>
      </vt:variant>
      <vt:variant>
        <vt:lpstr>Tema</vt:lpstr>
      </vt:variant>
      <vt:variant>
        <vt:i4>1</vt:i4>
      </vt:variant>
      <vt:variant>
        <vt:lpstr>Títulos dos diapositivos</vt:lpstr>
      </vt:variant>
      <vt:variant>
        <vt:i4>14</vt:i4>
      </vt:variant>
    </vt:vector>
  </HeadingPairs>
  <TitlesOfParts>
    <vt:vector size="21" baseType="lpstr">
      <vt:lpstr>Gotham Bold Italics</vt:lpstr>
      <vt:lpstr>Gotham</vt:lpstr>
      <vt:lpstr>Calibri</vt:lpstr>
      <vt:lpstr>Gotham Italics</vt:lpstr>
      <vt:lpstr>Arial</vt:lpstr>
      <vt:lpstr>Gotham Bold</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BeeDo_Dossier Associados e Parceiros</dc:title>
  <cp:lastModifiedBy>Jorge  Mota</cp:lastModifiedBy>
  <cp:revision>5</cp:revision>
  <dcterms:created xsi:type="dcterms:W3CDTF">2006-08-16T00:00:00Z</dcterms:created>
  <dcterms:modified xsi:type="dcterms:W3CDTF">2025-12-17T10:28:50Z</dcterms:modified>
  <dc:identifier>DAGcd9XanY8</dc:identifier>
</cp:coreProperties>
</file>

<file path=docProps/thumbnail.jpeg>
</file>